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443" r:id="rId2"/>
    <p:sldId id="415" r:id="rId3"/>
    <p:sldId id="416" r:id="rId4"/>
    <p:sldId id="417" r:id="rId5"/>
    <p:sldId id="350" r:id="rId6"/>
    <p:sldId id="399" r:id="rId7"/>
    <p:sldId id="400" r:id="rId8"/>
    <p:sldId id="414" r:id="rId9"/>
    <p:sldId id="395" r:id="rId10"/>
    <p:sldId id="396" r:id="rId11"/>
    <p:sldId id="379" r:id="rId12"/>
    <p:sldId id="355" r:id="rId13"/>
    <p:sldId id="368" r:id="rId14"/>
    <p:sldId id="369" r:id="rId15"/>
    <p:sldId id="387" r:id="rId16"/>
    <p:sldId id="406" r:id="rId17"/>
    <p:sldId id="407" r:id="rId18"/>
    <p:sldId id="427" r:id="rId19"/>
    <p:sldId id="421" r:id="rId20"/>
    <p:sldId id="420" r:id="rId21"/>
    <p:sldId id="428" r:id="rId22"/>
    <p:sldId id="411" r:id="rId23"/>
    <p:sldId id="413" r:id="rId24"/>
    <p:sldId id="418" r:id="rId25"/>
    <p:sldId id="374" r:id="rId26"/>
    <p:sldId id="375" r:id="rId27"/>
    <p:sldId id="424" r:id="rId28"/>
    <p:sldId id="425" r:id="rId29"/>
    <p:sldId id="419" r:id="rId30"/>
    <p:sldId id="423" r:id="rId31"/>
  </p:sldIdLst>
  <p:sldSz cx="9144000" cy="5715000" type="screen16x10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74">
          <p15:clr>
            <a:srgbClr val="A4A3A4"/>
          </p15:clr>
        </p15:guide>
        <p15:guide id="2" orient="horz" pos="213">
          <p15:clr>
            <a:srgbClr val="A4A3A4"/>
          </p15:clr>
        </p15:guide>
        <p15:guide id="3" orient="horz" pos="798">
          <p15:clr>
            <a:srgbClr val="A4A3A4"/>
          </p15:clr>
        </p15:guide>
        <p15:guide id="4" orient="horz" pos="3388">
          <p15:clr>
            <a:srgbClr val="A4A3A4"/>
          </p15:clr>
        </p15:guide>
        <p15:guide id="5" orient="horz" pos="3425">
          <p15:clr>
            <a:srgbClr val="A4A3A4"/>
          </p15:clr>
        </p15:guide>
        <p15:guide id="6" orient="horz" pos="118">
          <p15:clr>
            <a:srgbClr val="A4A3A4"/>
          </p15:clr>
        </p15:guide>
        <p15:guide id="7" orient="horz" pos="3482">
          <p15:clr>
            <a:srgbClr val="A4A3A4"/>
          </p15:clr>
        </p15:guide>
        <p15:guide id="8" pos="272">
          <p15:clr>
            <a:srgbClr val="A4A3A4"/>
          </p15:clr>
        </p15:guide>
        <p15:guide id="9" pos="5488">
          <p15:clr>
            <a:srgbClr val="A4A3A4"/>
          </p15:clr>
        </p15:guide>
        <p15:guide id="10" pos="2880">
          <p15:clr>
            <a:srgbClr val="A4A3A4"/>
          </p15:clr>
        </p15:guide>
        <p15:guide id="11" pos="2835">
          <p15:clr>
            <a:srgbClr val="A4A3A4"/>
          </p15:clr>
        </p15:guide>
        <p15:guide id="12" pos="2925">
          <p15:clr>
            <a:srgbClr val="A4A3A4"/>
          </p15:clr>
        </p15:guide>
        <p15:guide id="13" pos="3288">
          <p15:clr>
            <a:srgbClr val="A4A3A4"/>
          </p15:clr>
        </p15:guide>
        <p15:guide id="14" pos="3379">
          <p15:clr>
            <a:srgbClr val="A4A3A4"/>
          </p15:clr>
        </p15:guide>
        <p15:guide id="15" pos="3719">
          <p15:clr>
            <a:srgbClr val="A4A3A4"/>
          </p15:clr>
        </p15:guide>
        <p15:guide id="16" pos="3810">
          <p15:clr>
            <a:srgbClr val="A4A3A4"/>
          </p15:clr>
        </p15:guide>
        <p15:guide id="17" pos="4173">
          <p15:clr>
            <a:srgbClr val="A4A3A4"/>
          </p15:clr>
        </p15:guide>
        <p15:guide id="18" pos="4263">
          <p15:clr>
            <a:srgbClr val="A4A3A4"/>
          </p15:clr>
        </p15:guide>
        <p15:guide id="19" pos="4604">
          <p15:clr>
            <a:srgbClr val="A4A3A4"/>
          </p15:clr>
        </p15:guide>
        <p15:guide id="20" pos="4694">
          <p15:clr>
            <a:srgbClr val="A4A3A4"/>
          </p15:clr>
        </p15:guide>
        <p15:guide id="21" pos="5057">
          <p15:clr>
            <a:srgbClr val="A4A3A4"/>
          </p15:clr>
        </p15:guide>
        <p15:guide id="22" pos="5148">
          <p15:clr>
            <a:srgbClr val="A4A3A4"/>
          </p15:clr>
        </p15:guide>
        <p15:guide id="23" pos="2472">
          <p15:clr>
            <a:srgbClr val="A4A3A4"/>
          </p15:clr>
        </p15:guide>
        <p15:guide id="24" pos="2381">
          <p15:clr>
            <a:srgbClr val="A4A3A4"/>
          </p15:clr>
        </p15:guide>
        <p15:guide id="25" pos="2041">
          <p15:clr>
            <a:srgbClr val="A4A3A4"/>
          </p15:clr>
        </p15:guide>
        <p15:guide id="26" pos="1950">
          <p15:clr>
            <a:srgbClr val="A4A3A4"/>
          </p15:clr>
        </p15:guide>
        <p15:guide id="27" pos="1587">
          <p15:clr>
            <a:srgbClr val="A4A3A4"/>
          </p15:clr>
        </p15:guide>
        <p15:guide id="28" pos="1497">
          <p15:clr>
            <a:srgbClr val="A4A3A4"/>
          </p15:clr>
        </p15:guide>
        <p15:guide id="29" pos="1156">
          <p15:clr>
            <a:srgbClr val="A4A3A4"/>
          </p15:clr>
        </p15:guide>
        <p15:guide id="30" pos="1066">
          <p15:clr>
            <a:srgbClr val="A4A3A4"/>
          </p15:clr>
        </p15:guide>
        <p15:guide id="31" pos="703">
          <p15:clr>
            <a:srgbClr val="A4A3A4"/>
          </p15:clr>
        </p15:guide>
        <p15:guide id="32" pos="612">
          <p15:clr>
            <a:srgbClr val="A4A3A4"/>
          </p15:clr>
        </p15:guide>
        <p15:guide id="33" pos="136">
          <p15:clr>
            <a:srgbClr val="A4A3A4"/>
          </p15:clr>
        </p15:guide>
        <p15:guide id="34" pos="56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E9A"/>
    <a:srgbClr val="A6D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C10A83-FA7E-47E4-BFAB-ADA8E176B197}">
  <a:tblStyle styleId="{C5C10A83-FA7E-47E4-BFAB-ADA8E176B19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29"/>
    <p:restoredTop sz="80939" autoAdjust="0"/>
  </p:normalViewPr>
  <p:slideViewPr>
    <p:cSldViewPr snapToGrid="0">
      <p:cViewPr varScale="1">
        <p:scale>
          <a:sx n="206" d="100"/>
          <a:sy n="206" d="100"/>
        </p:scale>
        <p:origin x="1984" y="168"/>
      </p:cViewPr>
      <p:guideLst>
        <p:guide orient="horz" pos="3274"/>
        <p:guide orient="horz" pos="213"/>
        <p:guide orient="horz" pos="798"/>
        <p:guide orient="horz" pos="3388"/>
        <p:guide orient="horz" pos="3425"/>
        <p:guide orient="horz" pos="118"/>
        <p:guide orient="horz" pos="3482"/>
        <p:guide pos="272"/>
        <p:guide pos="5488"/>
        <p:guide pos="2880"/>
        <p:guide pos="2835"/>
        <p:guide pos="2925"/>
        <p:guide pos="3288"/>
        <p:guide pos="3379"/>
        <p:guide pos="3719"/>
        <p:guide pos="3810"/>
        <p:guide pos="4173"/>
        <p:guide pos="4263"/>
        <p:guide pos="4604"/>
        <p:guide pos="4694"/>
        <p:guide pos="5057"/>
        <p:guide pos="5148"/>
        <p:guide pos="2472"/>
        <p:guide pos="2381"/>
        <p:guide pos="2041"/>
        <p:guide pos="1950"/>
        <p:guide pos="1587"/>
        <p:guide pos="1497"/>
        <p:guide pos="1156"/>
        <p:guide pos="1066"/>
        <p:guide pos="703"/>
        <p:guide pos="612"/>
        <p:guide pos="136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93" d="100"/>
          <a:sy n="193" d="100"/>
        </p:scale>
        <p:origin x="4160" y="2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0688" y="768350"/>
            <a:ext cx="61380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3373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381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970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314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8981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836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664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306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6965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625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992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76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470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520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947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815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129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829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403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272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585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951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60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341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49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26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40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518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2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15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768350"/>
            <a:ext cx="613727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89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7393" y="307691"/>
            <a:ext cx="992695" cy="35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71550" y="1146969"/>
            <a:ext cx="77724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71550" y="2137420"/>
            <a:ext cx="68007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9C3999-BFA9-8343-9D07-2CCFFE86BBA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272BB-D4FE-CB44-B3F5-DD255C8756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31800" y="5437188"/>
            <a:ext cx="21591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6660232" y="5437787"/>
            <a:ext cx="19083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68444" y="5437787"/>
            <a:ext cx="143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elfolie">
  <p:cSld name="1_Titelfoli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685800" y="2422280"/>
            <a:ext cx="77724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B3AD8-8147-9844-B97F-D0CACD9DD2B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909894" y="5460935"/>
            <a:ext cx="143700" cy="150000"/>
          </a:xfrm>
        </p:spPr>
        <p:txBody>
          <a:bodyPr/>
          <a:lstStyle>
            <a:lvl1pPr>
              <a:defRPr sz="900"/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mit Bild">
  <p:cSld name="Titelfolie mit Bild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0" y="187854"/>
            <a:ext cx="8928000" cy="230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971550" y="1146969"/>
            <a:ext cx="77724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971550" y="2137420"/>
            <a:ext cx="68007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>
            <a:spLocks noGrp="1"/>
          </p:cNvSpPr>
          <p:nvPr>
            <p:ph type="pic" idx="2"/>
          </p:nvPr>
        </p:nvSpPr>
        <p:spPr>
          <a:xfrm>
            <a:off x="215900" y="2497667"/>
            <a:ext cx="8712300" cy="30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7393" y="307691"/>
            <a:ext cx="992695" cy="3554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28897-2A45-F442-A863-8ED22FD90DA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909894" y="5460935"/>
            <a:ext cx="143700" cy="1500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31800" y="337344"/>
            <a:ext cx="82803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None/>
              <a:defRPr sz="23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32000" y="1267355"/>
            <a:ext cx="82803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6660232" y="5437787"/>
            <a:ext cx="19083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568444" y="5437787"/>
            <a:ext cx="143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31800" y="5437188"/>
            <a:ext cx="21591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Legende">
  <p:cSld name="Bild mit Legen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31800" y="337344"/>
            <a:ext cx="82803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None/>
              <a:defRPr sz="23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431800" y="5437188"/>
            <a:ext cx="21591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6660232" y="5437787"/>
            <a:ext cx="19083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568444" y="5437787"/>
            <a:ext cx="143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7"/>
          <p:cNvSpPr>
            <a:spLocks noGrp="1"/>
          </p:cNvSpPr>
          <p:nvPr>
            <p:ph type="pic" idx="2"/>
          </p:nvPr>
        </p:nvSpPr>
        <p:spPr>
          <a:xfrm>
            <a:off x="431800" y="1267353"/>
            <a:ext cx="6192900" cy="3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6767513" y="1267354"/>
            <a:ext cx="19446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Bilder">
  <p:cSld name="2 Bil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31800" y="337344"/>
            <a:ext cx="82803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None/>
              <a:defRPr sz="23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31800" y="5437188"/>
            <a:ext cx="21591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6660232" y="5437787"/>
            <a:ext cx="19083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568444" y="5437787"/>
            <a:ext cx="143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8"/>
          <p:cNvSpPr>
            <a:spLocks noGrp="1"/>
          </p:cNvSpPr>
          <p:nvPr>
            <p:ph type="pic" idx="2"/>
          </p:nvPr>
        </p:nvSpPr>
        <p:spPr>
          <a:xfrm>
            <a:off x="431799" y="1267353"/>
            <a:ext cx="40689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>
            <a:spLocks noGrp="1"/>
          </p:cNvSpPr>
          <p:nvPr>
            <p:ph type="pic" idx="3"/>
          </p:nvPr>
        </p:nvSpPr>
        <p:spPr>
          <a:xfrm>
            <a:off x="4643437" y="1267354"/>
            <a:ext cx="40689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431800" y="3517573"/>
            <a:ext cx="40689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4643437" y="3517573"/>
            <a:ext cx="40689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ilder">
  <p:cSld name="3 Bil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31800" y="337344"/>
            <a:ext cx="82803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None/>
              <a:defRPr sz="23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431800" y="5437188"/>
            <a:ext cx="21591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6660232" y="5437787"/>
            <a:ext cx="19083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568444" y="5437787"/>
            <a:ext cx="143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9"/>
          <p:cNvSpPr>
            <a:spLocks noGrp="1"/>
          </p:cNvSpPr>
          <p:nvPr>
            <p:ph type="pic" idx="2"/>
          </p:nvPr>
        </p:nvSpPr>
        <p:spPr>
          <a:xfrm>
            <a:off x="431800" y="1267353"/>
            <a:ext cx="2663700" cy="2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31800" y="4084762"/>
            <a:ext cx="26637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>
            <a:spLocks noGrp="1"/>
          </p:cNvSpPr>
          <p:nvPr>
            <p:ph type="pic" idx="3"/>
          </p:nvPr>
        </p:nvSpPr>
        <p:spPr>
          <a:xfrm>
            <a:off x="3240088" y="1267354"/>
            <a:ext cx="2663700" cy="2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4"/>
          </p:nvPr>
        </p:nvSpPr>
        <p:spPr>
          <a:xfrm>
            <a:off x="3240088" y="4084762"/>
            <a:ext cx="26637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>
            <a:spLocks noGrp="1"/>
          </p:cNvSpPr>
          <p:nvPr>
            <p:ph type="pic" idx="5"/>
          </p:nvPr>
        </p:nvSpPr>
        <p:spPr>
          <a:xfrm>
            <a:off x="6048374" y="1270228"/>
            <a:ext cx="2663700" cy="2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6"/>
          </p:nvPr>
        </p:nvSpPr>
        <p:spPr>
          <a:xfrm>
            <a:off x="6048374" y="4087636"/>
            <a:ext cx="26637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(gross)">
  <p:cSld name="Bild (gross)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31800" y="5437188"/>
            <a:ext cx="21591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6660232" y="5437787"/>
            <a:ext cx="19083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568444" y="5437787"/>
            <a:ext cx="143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10"/>
          <p:cNvSpPr>
            <a:spLocks noGrp="1"/>
          </p:cNvSpPr>
          <p:nvPr>
            <p:ph type="pic" idx="2"/>
          </p:nvPr>
        </p:nvSpPr>
        <p:spPr>
          <a:xfrm>
            <a:off x="431800" y="337344"/>
            <a:ext cx="8280300" cy="4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431801" y="4687703"/>
            <a:ext cx="82803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 (Vollfläche)">
  <p:cSld name="Bild (Vollfläche)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31800" y="337344"/>
            <a:ext cx="82803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86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eorgia"/>
              <a:buNone/>
              <a:defRPr sz="23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32000" y="1267355"/>
            <a:ext cx="82803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31800" y="5437188"/>
            <a:ext cx="21591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660232" y="5437787"/>
            <a:ext cx="19083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568444" y="5437787"/>
            <a:ext cx="143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/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8.emf"/><Relationship Id="rId5" Type="http://schemas.openxmlformats.org/officeDocument/2006/relationships/image" Target="../media/image47.gif"/><Relationship Id="rId10" Type="http://schemas.openxmlformats.org/officeDocument/2006/relationships/image" Target="../media/image50.emf"/><Relationship Id="rId4" Type="http://schemas.openxmlformats.org/officeDocument/2006/relationships/image" Target="../media/image46.png"/><Relationship Id="rId9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image" Target="../media/image58.emf"/><Relationship Id="rId5" Type="http://schemas.openxmlformats.org/officeDocument/2006/relationships/image" Target="../media/image53.emf"/><Relationship Id="rId10" Type="http://schemas.openxmlformats.org/officeDocument/2006/relationships/image" Target="../media/image57.emf"/><Relationship Id="rId4" Type="http://schemas.openxmlformats.org/officeDocument/2006/relationships/image" Target="../media/image52.emf"/><Relationship Id="rId9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9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8.emf"/><Relationship Id="rId5" Type="http://schemas.openxmlformats.org/officeDocument/2006/relationships/image" Target="../media/image61.png"/><Relationship Id="rId10" Type="http://schemas.openxmlformats.org/officeDocument/2006/relationships/image" Target="../media/image51.emf"/><Relationship Id="rId4" Type="http://schemas.openxmlformats.org/officeDocument/2006/relationships/image" Target="../media/image60.png"/><Relationship Id="rId9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2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emf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12" Type="http://schemas.openxmlformats.org/officeDocument/2006/relationships/image" Target="../media/image12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11" Type="http://schemas.openxmlformats.org/officeDocument/2006/relationships/image" Target="../media/image126.emf"/><Relationship Id="rId5" Type="http://schemas.openxmlformats.org/officeDocument/2006/relationships/image" Target="../media/image120.emf"/><Relationship Id="rId10" Type="http://schemas.openxmlformats.org/officeDocument/2006/relationships/image" Target="../media/image125.emf"/><Relationship Id="rId4" Type="http://schemas.openxmlformats.org/officeDocument/2006/relationships/image" Target="../media/image119.emf"/><Relationship Id="rId9" Type="http://schemas.openxmlformats.org/officeDocument/2006/relationships/image" Target="../media/image12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06.png"/><Relationship Id="rId18" Type="http://schemas.openxmlformats.org/officeDocument/2006/relationships/image" Target="../media/image101.png"/><Relationship Id="rId3" Type="http://schemas.openxmlformats.org/officeDocument/2006/relationships/image" Target="../media/image31.png"/><Relationship Id="rId21" Type="http://schemas.openxmlformats.org/officeDocument/2006/relationships/image" Target="../media/image56.emf"/><Relationship Id="rId7" Type="http://schemas.openxmlformats.org/officeDocument/2006/relationships/image" Target="../media/image65.png"/><Relationship Id="rId12" Type="http://schemas.openxmlformats.org/officeDocument/2006/relationships/image" Target="../media/image10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emf"/><Relationship Id="rId11" Type="http://schemas.openxmlformats.org/officeDocument/2006/relationships/image" Target="../media/image104.png"/><Relationship Id="rId24" Type="http://schemas.openxmlformats.org/officeDocument/2006/relationships/image" Target="../media/image73.png"/><Relationship Id="rId5" Type="http://schemas.openxmlformats.org/officeDocument/2006/relationships/image" Target="../media/image6.png"/><Relationship Id="rId15" Type="http://schemas.openxmlformats.org/officeDocument/2006/relationships/image" Target="../media/image108.png"/><Relationship Id="rId23" Type="http://schemas.openxmlformats.org/officeDocument/2006/relationships/image" Target="../media/image51.emf"/><Relationship Id="rId10" Type="http://schemas.openxmlformats.org/officeDocument/2006/relationships/image" Target="../media/image33.png"/><Relationship Id="rId19" Type="http://schemas.openxmlformats.org/officeDocument/2006/relationships/image" Target="../media/image102.png"/><Relationship Id="rId4" Type="http://schemas.openxmlformats.org/officeDocument/2006/relationships/image" Target="../media/image32.png"/><Relationship Id="rId9" Type="http://schemas.openxmlformats.org/officeDocument/2006/relationships/image" Target="../media/image70.png"/><Relationship Id="rId14" Type="http://schemas.openxmlformats.org/officeDocument/2006/relationships/image" Target="../media/image107.png"/><Relationship Id="rId2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E4F7EE-7520-844C-BF29-7FD1DC2C892D}"/>
              </a:ext>
            </a:extLst>
          </p:cNvPr>
          <p:cNvCxnSpPr/>
          <p:nvPr/>
        </p:nvCxnSpPr>
        <p:spPr>
          <a:xfrm>
            <a:off x="805399" y="1731910"/>
            <a:ext cx="3039926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58467C-913A-114C-8AA4-1B77CE43705E}"/>
              </a:ext>
            </a:extLst>
          </p:cNvPr>
          <p:cNvCxnSpPr>
            <a:cxnSpLocks/>
          </p:cNvCxnSpPr>
          <p:nvPr/>
        </p:nvCxnSpPr>
        <p:spPr>
          <a:xfrm>
            <a:off x="5867905" y="1731910"/>
            <a:ext cx="293092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0" y="1197043"/>
            <a:ext cx="9144000" cy="179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US" dirty="0"/>
              <a:t>A Probabilistic Surface Registration Framework with Applications to Partial Data Analysis</a:t>
            </a:r>
            <a:endParaRPr sz="4000" b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0" y="4414568"/>
            <a:ext cx="9144000" cy="40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400" i="0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Dennis Madsen</a:t>
            </a:r>
            <a:endParaRPr sz="2400"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-1212351" y="29281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3DA21-4A47-9D49-AFA1-6F2146FDA87C}"/>
              </a:ext>
            </a:extLst>
          </p:cNvPr>
          <p:cNvSpPr txBox="1"/>
          <p:nvPr/>
        </p:nvSpPr>
        <p:spPr>
          <a:xfrm>
            <a:off x="0" y="331730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PhD Defense</a:t>
            </a:r>
            <a:endParaRPr lang="en-CH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E6FCE-A345-F14E-93E5-FC233A404AA4}"/>
              </a:ext>
            </a:extLst>
          </p:cNvPr>
          <p:cNvSpPr txBox="1"/>
          <p:nvPr/>
        </p:nvSpPr>
        <p:spPr>
          <a:xfrm>
            <a:off x="0" y="371741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12.07.2021</a:t>
            </a:r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8928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AF79116-5B47-1141-B09B-F43010A4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0" y="540000"/>
            <a:ext cx="2097931" cy="468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5313ED-3DAF-E14B-9A29-F6AA604CB235}"/>
              </a:ext>
            </a:extLst>
          </p:cNvPr>
          <p:cNvSpPr txBox="1">
            <a:spLocks/>
          </p:cNvSpPr>
          <p:nvPr/>
        </p:nvSpPr>
        <p:spPr>
          <a:xfrm>
            <a:off x="0" y="5213897"/>
            <a:ext cx="8646289" cy="50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CH" sz="2400" dirty="0"/>
              <a:t>Gaussian Process Regression</a:t>
            </a:r>
          </a:p>
        </p:txBody>
      </p:sp>
      <p:pic>
        <p:nvPicPr>
          <p:cNvPr id="25" name="Picture 24" hidden="1">
            <a:extLst>
              <a:ext uri="{FF2B5EF4-FFF2-40B4-BE49-F238E27FC236}">
                <a16:creationId xmlns:a16="http://schemas.microsoft.com/office/drawing/2014/main" id="{40737ED6-B22C-F84D-81D0-C40C04E517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398542" y="608369"/>
            <a:ext cx="1981200" cy="454152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83056AF4-51A0-D646-80D6-113641E080CC}"/>
              </a:ext>
            </a:extLst>
          </p:cNvPr>
          <p:cNvSpPr/>
          <p:nvPr/>
        </p:nvSpPr>
        <p:spPr>
          <a:xfrm>
            <a:off x="3200599" y="1051053"/>
            <a:ext cx="36000" cy="36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86C3A16-D503-E14C-864B-700D50A436C9}"/>
              </a:ext>
            </a:extLst>
          </p:cNvPr>
          <p:cNvCxnSpPr>
            <a:cxnSpLocks/>
            <a:stCxn id="26" idx="0"/>
            <a:endCxn id="33" idx="4"/>
          </p:cNvCxnSpPr>
          <p:nvPr/>
        </p:nvCxnSpPr>
        <p:spPr>
          <a:xfrm flipH="1" flipV="1">
            <a:off x="3074957" y="844053"/>
            <a:ext cx="143642" cy="207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10CF86A-6AF6-3A41-BAA4-6FE47CF45E02}"/>
              </a:ext>
            </a:extLst>
          </p:cNvPr>
          <p:cNvSpPr/>
          <p:nvPr/>
        </p:nvSpPr>
        <p:spPr>
          <a:xfrm>
            <a:off x="3020957" y="736053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0C186E4-5350-B64A-8138-7BA408AC142D}"/>
              </a:ext>
            </a:extLst>
          </p:cNvPr>
          <p:cNvSpPr/>
          <p:nvPr/>
        </p:nvSpPr>
        <p:spPr>
          <a:xfrm>
            <a:off x="3462474" y="1559228"/>
            <a:ext cx="36000" cy="36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6A1B9D-671C-BD4A-8964-E529E57B56C1}"/>
              </a:ext>
            </a:extLst>
          </p:cNvPr>
          <p:cNvCxnSpPr>
            <a:cxnSpLocks/>
            <a:stCxn id="35" idx="2"/>
            <a:endCxn id="37" idx="6"/>
          </p:cNvCxnSpPr>
          <p:nvPr/>
        </p:nvCxnSpPr>
        <p:spPr>
          <a:xfrm flipH="1" flipV="1">
            <a:off x="3302134" y="1505146"/>
            <a:ext cx="160340" cy="720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34498965-C65B-9F46-8AFA-06E9F8D900DD}"/>
              </a:ext>
            </a:extLst>
          </p:cNvPr>
          <p:cNvSpPr/>
          <p:nvPr/>
        </p:nvSpPr>
        <p:spPr>
          <a:xfrm>
            <a:off x="3194134" y="1451146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3C9F1D3-DFF1-C34A-9D6D-2E7561AEFB0E}"/>
              </a:ext>
            </a:extLst>
          </p:cNvPr>
          <p:cNvSpPr/>
          <p:nvPr/>
        </p:nvSpPr>
        <p:spPr>
          <a:xfrm>
            <a:off x="3710626" y="1066434"/>
            <a:ext cx="36000" cy="36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C9A6CF7-82B8-AA46-9751-E8415D809278}"/>
              </a:ext>
            </a:extLst>
          </p:cNvPr>
          <p:cNvCxnSpPr>
            <a:cxnSpLocks/>
            <a:stCxn id="40" idx="0"/>
            <a:endCxn id="42" idx="4"/>
          </p:cNvCxnSpPr>
          <p:nvPr/>
        </p:nvCxnSpPr>
        <p:spPr>
          <a:xfrm flipH="1" flipV="1">
            <a:off x="3659708" y="888300"/>
            <a:ext cx="68918" cy="1781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BAA54712-9671-A046-BA69-D625E8ED3CFE}"/>
              </a:ext>
            </a:extLst>
          </p:cNvPr>
          <p:cNvSpPr/>
          <p:nvPr/>
        </p:nvSpPr>
        <p:spPr>
          <a:xfrm>
            <a:off x="3605708" y="780300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32551C3-8184-FD40-ACC8-008F0399DBBD}"/>
              </a:ext>
            </a:extLst>
          </p:cNvPr>
          <p:cNvSpPr/>
          <p:nvPr/>
        </p:nvSpPr>
        <p:spPr>
          <a:xfrm>
            <a:off x="3581087" y="4651977"/>
            <a:ext cx="36000" cy="36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1E9A99D-1AA1-4B40-BAD4-0F8E47A78A23}"/>
              </a:ext>
            </a:extLst>
          </p:cNvPr>
          <p:cNvCxnSpPr>
            <a:cxnSpLocks/>
            <a:stCxn id="43" idx="0"/>
            <a:endCxn id="45" idx="4"/>
          </p:cNvCxnSpPr>
          <p:nvPr/>
        </p:nvCxnSpPr>
        <p:spPr>
          <a:xfrm flipH="1" flipV="1">
            <a:off x="3571138" y="4538940"/>
            <a:ext cx="27949" cy="11303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74E6D35D-E44E-3842-A7EA-7F60D82FAF3C}"/>
              </a:ext>
            </a:extLst>
          </p:cNvPr>
          <p:cNvSpPr/>
          <p:nvPr/>
        </p:nvSpPr>
        <p:spPr>
          <a:xfrm>
            <a:off x="3517138" y="4430940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FEF95FE-2AA3-DF49-A517-039B6901CAA1}"/>
              </a:ext>
            </a:extLst>
          </p:cNvPr>
          <p:cNvSpPr/>
          <p:nvPr/>
        </p:nvSpPr>
        <p:spPr>
          <a:xfrm>
            <a:off x="3354269" y="4481192"/>
            <a:ext cx="36000" cy="36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507B579-074D-BB4E-9F0F-C6AFC963370C}"/>
              </a:ext>
            </a:extLst>
          </p:cNvPr>
          <p:cNvCxnSpPr>
            <a:cxnSpLocks/>
            <a:stCxn id="47" idx="0"/>
            <a:endCxn id="49" idx="4"/>
          </p:cNvCxnSpPr>
          <p:nvPr/>
        </p:nvCxnSpPr>
        <p:spPr>
          <a:xfrm flipH="1" flipV="1">
            <a:off x="3318269" y="4318647"/>
            <a:ext cx="54000" cy="1625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658366B6-EAC1-0A45-AE6A-F0C58018330A}"/>
              </a:ext>
            </a:extLst>
          </p:cNvPr>
          <p:cNvSpPr/>
          <p:nvPr/>
        </p:nvSpPr>
        <p:spPr>
          <a:xfrm>
            <a:off x="3264269" y="4210647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2651444-0F72-174A-9295-24D8158F7D71}"/>
              </a:ext>
            </a:extLst>
          </p:cNvPr>
          <p:cNvSpPr/>
          <p:nvPr/>
        </p:nvSpPr>
        <p:spPr>
          <a:xfrm>
            <a:off x="3759207" y="4430940"/>
            <a:ext cx="36000" cy="36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2DE7E78-1F79-3A44-B1CF-1125F87A8E83}"/>
              </a:ext>
            </a:extLst>
          </p:cNvPr>
          <p:cNvCxnSpPr>
            <a:cxnSpLocks/>
            <a:stCxn id="50" idx="0"/>
            <a:endCxn id="52" idx="4"/>
          </p:cNvCxnSpPr>
          <p:nvPr/>
        </p:nvCxnSpPr>
        <p:spPr>
          <a:xfrm flipV="1">
            <a:off x="3777207" y="4294948"/>
            <a:ext cx="5801" cy="13599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B7F94ADE-C960-0E4F-B6B4-8651D0066BDB}"/>
              </a:ext>
            </a:extLst>
          </p:cNvPr>
          <p:cNvSpPr/>
          <p:nvPr/>
        </p:nvSpPr>
        <p:spPr>
          <a:xfrm>
            <a:off x="3729008" y="4186948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190494-29B5-BD43-8A5F-8289C552B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2660650"/>
            <a:ext cx="698500" cy="393700"/>
          </a:xfrm>
          <a:prstGeom prst="rect">
            <a:avLst/>
          </a:prstGeom>
        </p:spPr>
      </p:pic>
      <p:sp>
        <p:nvSpPr>
          <p:cNvPr id="32" name="!!GPMM">
            <a:extLst>
              <a:ext uri="{FF2B5EF4-FFF2-40B4-BE49-F238E27FC236}">
                <a16:creationId xmlns:a16="http://schemas.microsoft.com/office/drawing/2014/main" id="{42FF0500-8F48-2248-A077-8AA7F5CCE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0000"/>
            <a:ext cx="9144000" cy="870300"/>
          </a:xfrm>
        </p:spPr>
        <p:txBody>
          <a:bodyPr/>
          <a:lstStyle/>
          <a:p>
            <a:pPr algn="l"/>
            <a:r>
              <a:rPr lang="en-CH" sz="2400" dirty="0"/>
              <a:t>  Gaussian Process Morphable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5935D-6DFA-5F4D-974E-43953E2581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73ACF-1563-0342-9A4A-647E9D39F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540000"/>
            <a:ext cx="2097931" cy="46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9B3BC-C8CA-5F4B-88EB-F3ED517D3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00" y="540000"/>
            <a:ext cx="2097931" cy="46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384CAC-9CC2-2841-891D-B6E3FDFE8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000" y="540000"/>
            <a:ext cx="2097931" cy="46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9B5FF2-3CC7-224F-BD10-485219963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00" y="540000"/>
            <a:ext cx="2097931" cy="46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76AFB-934E-EB4D-80EB-659D50B3C0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0000" y="540000"/>
            <a:ext cx="2097931" cy="46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135397-D357-2B49-833A-2619914C59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0000" y="540000"/>
            <a:ext cx="2097931" cy="46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8C0A5-1385-D445-B6CF-598E9A8B85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765" y="5186663"/>
            <a:ext cx="1168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77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33" grpId="0" animBg="1"/>
      <p:bldP spid="35" grpId="0" animBg="1"/>
      <p:bldP spid="37" grpId="0" animBg="1"/>
      <p:bldP spid="40" grpId="0" animBg="1"/>
      <p:bldP spid="42" grpId="0" animBg="1"/>
      <p:bldP spid="43" grpId="0" animBg="1"/>
      <p:bldP spid="45" grpId="0" animBg="1"/>
      <p:bldP spid="47" grpId="0" animBg="1"/>
      <p:bldP spid="49" grpId="0" animBg="1"/>
      <p:bldP spid="50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nonRigidReg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22350"/>
            <a:ext cx="9144000" cy="870300"/>
          </a:xfrm>
        </p:spPr>
        <p:txBody>
          <a:bodyPr/>
          <a:lstStyle/>
          <a:p>
            <a:r>
              <a:rPr lang="en-CH" sz="4800" dirty="0"/>
              <a:t>Non-Rigid Registration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FBA10-D1B7-6B47-9CFC-3E9EFF3D43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03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nonRigidReg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900"/>
            <a:ext cx="9144000" cy="781400"/>
          </a:xfrm>
        </p:spPr>
        <p:txBody>
          <a:bodyPr/>
          <a:lstStyle/>
          <a:p>
            <a:pPr algn="l"/>
            <a:r>
              <a:rPr lang="en-CH" sz="2400" dirty="0"/>
              <a:t>  Non-Rigid Registration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1A3B758B-0E4D-1542-93DA-DD7338C9A437}"/>
              </a:ext>
            </a:extLst>
          </p:cNvPr>
          <p:cNvSpPr txBox="1">
            <a:spLocks/>
          </p:cNvSpPr>
          <p:nvPr/>
        </p:nvSpPr>
        <p:spPr>
          <a:xfrm>
            <a:off x="5580000" y="1206903"/>
            <a:ext cx="2004413" cy="4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u="sng" dirty="0"/>
              <a:t>Traditional: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55247C-97E9-8646-BC34-D3F1F811C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8" r="19350"/>
          <a:stretch/>
        </p:blipFill>
        <p:spPr>
          <a:xfrm>
            <a:off x="1589053" y="540000"/>
            <a:ext cx="1158051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253C7A-3C9B-3842-8415-8F5EA2D95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7" r="19030"/>
          <a:stretch/>
        </p:blipFill>
        <p:spPr>
          <a:xfrm>
            <a:off x="2826000" y="540000"/>
            <a:ext cx="1207954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437B03-1EE1-9847-90D8-6171D4728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26" r="35350"/>
          <a:stretch/>
        </p:blipFill>
        <p:spPr>
          <a:xfrm>
            <a:off x="2880000" y="540000"/>
            <a:ext cx="1104063" cy="46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EA0FD-E755-F243-84CC-90BD600BB4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4F2221-E1C5-8940-87C1-554E40E26A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08" r="27500"/>
          <a:stretch/>
        </p:blipFill>
        <p:spPr>
          <a:xfrm>
            <a:off x="493481" y="690200"/>
            <a:ext cx="1020391" cy="46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67712-5C95-6E46-9C00-D59F14EB0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19" y="690200"/>
            <a:ext cx="2097931" cy="46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E2B36-6701-804F-B87A-2EB706813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053" y="2692400"/>
            <a:ext cx="444500" cy="3302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039AB07-1B28-3043-BE0D-FDB4AFEAB369}"/>
              </a:ext>
            </a:extLst>
          </p:cNvPr>
          <p:cNvSpPr txBox="1">
            <a:spLocks/>
          </p:cNvSpPr>
          <p:nvPr/>
        </p:nvSpPr>
        <p:spPr>
          <a:xfrm>
            <a:off x="4320000" y="2874572"/>
            <a:ext cx="4427540" cy="4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u="sng" dirty="0"/>
              <a:t>Probabilistic Registration: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6A9D5-9186-2A45-9F42-8DB7DAE20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7954" y="1818468"/>
            <a:ext cx="4927600" cy="55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A7D81F-0A81-CE4D-B88E-121E598439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2000" y="3517205"/>
            <a:ext cx="4546600" cy="419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FADED0-A63B-B44A-885F-A6648780BF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5135"/>
          <a:stretch/>
        </p:blipFill>
        <p:spPr>
          <a:xfrm>
            <a:off x="4212000" y="3517205"/>
            <a:ext cx="1585176" cy="4191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7E4D6D7-28D2-4843-8D76-60B1566CD182}"/>
              </a:ext>
            </a:extLst>
          </p:cNvPr>
          <p:cNvSpPr/>
          <p:nvPr/>
        </p:nvSpPr>
        <p:spPr>
          <a:xfrm>
            <a:off x="7849532" y="3413018"/>
            <a:ext cx="1001621" cy="627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6B3EC1-DEBB-2B42-B9A9-DB8F7C56A6B5}"/>
              </a:ext>
            </a:extLst>
          </p:cNvPr>
          <p:cNvSpPr/>
          <p:nvPr/>
        </p:nvSpPr>
        <p:spPr>
          <a:xfrm>
            <a:off x="6264356" y="3413018"/>
            <a:ext cx="1585176" cy="627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3F9B37-69CF-FC49-876A-0EE4B8BBDE37}"/>
              </a:ext>
            </a:extLst>
          </p:cNvPr>
          <p:cNvSpPr/>
          <p:nvPr/>
        </p:nvSpPr>
        <p:spPr>
          <a:xfrm>
            <a:off x="5313082" y="1687549"/>
            <a:ext cx="2271331" cy="627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7A7AFA-F2F0-9C4E-B0D7-3EBDAC5E7F46}"/>
              </a:ext>
            </a:extLst>
          </p:cNvPr>
          <p:cNvSpPr/>
          <p:nvPr/>
        </p:nvSpPr>
        <p:spPr>
          <a:xfrm>
            <a:off x="7930776" y="1687548"/>
            <a:ext cx="1138778" cy="627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5AA965-43DD-A343-AE85-185B1AF2DF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310" y="2672550"/>
            <a:ext cx="6985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44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6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PGINGR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22350"/>
            <a:ext cx="9144000" cy="870300"/>
          </a:xfrm>
        </p:spPr>
        <p:txBody>
          <a:bodyPr/>
          <a:lstStyle/>
          <a:p>
            <a:r>
              <a:rPr lang="en-CH" sz="4800" dirty="0"/>
              <a:t>P-GiNGR</a:t>
            </a:r>
            <a:endParaRPr lang="en-CH" sz="4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C7239-06EF-5341-BAF6-4CFBC3335C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6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PGINGR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6200"/>
            <a:ext cx="9144000" cy="870300"/>
          </a:xfrm>
        </p:spPr>
        <p:txBody>
          <a:bodyPr/>
          <a:lstStyle/>
          <a:p>
            <a:r>
              <a:rPr lang="en-CH" sz="4800" dirty="0"/>
              <a:t>P-GiNGR</a:t>
            </a:r>
            <a:endParaRPr lang="en-CH" sz="4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59FCA8-99E9-0C4D-BF77-61E90C8D0C30}"/>
              </a:ext>
            </a:extLst>
          </p:cNvPr>
          <p:cNvSpPr txBox="1">
            <a:spLocks/>
          </p:cNvSpPr>
          <p:nvPr/>
        </p:nvSpPr>
        <p:spPr>
          <a:xfrm>
            <a:off x="685800" y="2561701"/>
            <a:ext cx="77724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b="0" u="sng" dirty="0"/>
              <a:t>P</a:t>
            </a:r>
            <a:r>
              <a:rPr lang="en-CH" sz="3200" b="0" dirty="0"/>
              <a:t>robabilistic-GiNGR</a:t>
            </a:r>
            <a:endParaRPr lang="en-CH" sz="4400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61CCD-6DCF-C242-BE6A-5BC336739B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6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D59FCA8-99E9-0C4D-BF77-61E90C8D0C30}"/>
              </a:ext>
            </a:extLst>
          </p:cNvPr>
          <p:cNvSpPr txBox="1">
            <a:spLocks/>
          </p:cNvSpPr>
          <p:nvPr/>
        </p:nvSpPr>
        <p:spPr>
          <a:xfrm>
            <a:off x="0" y="1987200"/>
            <a:ext cx="91440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b="0" u="sng" dirty="0"/>
              <a:t>P</a:t>
            </a:r>
            <a:r>
              <a:rPr lang="en-CH" sz="3200" b="0" dirty="0"/>
              <a:t>robabilistic-GiNGR</a:t>
            </a:r>
            <a:endParaRPr lang="en-CH" sz="4400" b="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6334E5-C0E5-F341-8E39-FCAC9EE46868}"/>
              </a:ext>
            </a:extLst>
          </p:cNvPr>
          <p:cNvSpPr txBox="1">
            <a:spLocks/>
          </p:cNvSpPr>
          <p:nvPr/>
        </p:nvSpPr>
        <p:spPr>
          <a:xfrm>
            <a:off x="685800" y="3059356"/>
            <a:ext cx="7772400" cy="177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b="0" u="sng" dirty="0"/>
              <a:t>G</a:t>
            </a:r>
            <a:r>
              <a:rPr lang="en-CH" sz="3200" b="0" dirty="0"/>
              <a:t>eneralized </a:t>
            </a:r>
            <a:r>
              <a:rPr lang="en-CH" sz="3200" b="0" u="sng" dirty="0"/>
              <a:t>i</a:t>
            </a:r>
            <a:r>
              <a:rPr lang="en-CH" sz="3200" b="0" dirty="0"/>
              <a:t>terative </a:t>
            </a:r>
            <a:r>
              <a:rPr lang="en-CH" sz="3200" b="0" u="sng" dirty="0"/>
              <a:t>N</a:t>
            </a:r>
            <a:r>
              <a:rPr lang="en-CH" sz="3200" b="0" dirty="0"/>
              <a:t>on-Rigid Point Cloud and Surface Registration Using </a:t>
            </a:r>
            <a:r>
              <a:rPr lang="en-CH" sz="3200" b="0" u="sng" dirty="0"/>
              <a:t>G</a:t>
            </a:r>
            <a:r>
              <a:rPr lang="en-CH" sz="3200" b="0" dirty="0"/>
              <a:t>aussian Process </a:t>
            </a:r>
            <a:r>
              <a:rPr lang="en-CH" sz="3200" b="0" u="sng" dirty="0"/>
              <a:t>R</a:t>
            </a:r>
            <a:r>
              <a:rPr lang="en-CH" sz="3200" b="0" dirty="0"/>
              <a:t>egression</a:t>
            </a:r>
            <a:endParaRPr lang="en-CH" sz="4400" b="0" dirty="0"/>
          </a:p>
        </p:txBody>
      </p:sp>
      <p:sp>
        <p:nvSpPr>
          <p:cNvPr id="8" name="!!PGINGR">
            <a:extLst>
              <a:ext uri="{FF2B5EF4-FFF2-40B4-BE49-F238E27FC236}">
                <a16:creationId xmlns:a16="http://schemas.microsoft.com/office/drawing/2014/main" id="{C88F91AF-FE50-4244-AADF-7457CD6EA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25134"/>
            <a:ext cx="9144000" cy="870300"/>
          </a:xfrm>
        </p:spPr>
        <p:txBody>
          <a:bodyPr/>
          <a:lstStyle/>
          <a:p>
            <a:r>
              <a:rPr lang="en-CH" sz="4800" dirty="0"/>
              <a:t>P-GiNGR</a:t>
            </a:r>
            <a:endParaRPr lang="en-CH" sz="4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A67A-584F-1544-A756-A219336C3E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5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PGINGR">
            <a:extLst>
              <a:ext uri="{FF2B5EF4-FFF2-40B4-BE49-F238E27FC236}">
                <a16:creationId xmlns:a16="http://schemas.microsoft.com/office/drawing/2014/main" id="{120EA9AB-0C73-D64A-898C-354B79FD4509}"/>
              </a:ext>
            </a:extLst>
          </p:cNvPr>
          <p:cNvSpPr txBox="1">
            <a:spLocks/>
          </p:cNvSpPr>
          <p:nvPr/>
        </p:nvSpPr>
        <p:spPr>
          <a:xfrm>
            <a:off x="-5862" y="88900"/>
            <a:ext cx="9144000" cy="7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400" dirty="0"/>
              <a:t>  P-GiNGR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902F0-FF05-0540-BC2D-4EDEC20791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152A12-F090-AC48-8B25-2E0720C38477}"/>
              </a:ext>
            </a:extLst>
          </p:cNvPr>
          <p:cNvSpPr/>
          <p:nvPr/>
        </p:nvSpPr>
        <p:spPr>
          <a:xfrm>
            <a:off x="2034919" y="595796"/>
            <a:ext cx="4087080" cy="352430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EDF456-2D35-A148-A0AB-D63B668B394F}"/>
              </a:ext>
            </a:extLst>
          </p:cNvPr>
          <p:cNvGrpSpPr/>
          <p:nvPr/>
        </p:nvGrpSpPr>
        <p:grpSpPr>
          <a:xfrm>
            <a:off x="1949678" y="595847"/>
            <a:ext cx="4164585" cy="3574359"/>
            <a:chOff x="-1770025" y="4919419"/>
            <a:chExt cx="4284000" cy="4212000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2E19782-CFEA-804F-980D-8F20411A8F0F}"/>
                </a:ext>
              </a:extLst>
            </p:cNvPr>
            <p:cNvSpPr/>
            <p:nvPr/>
          </p:nvSpPr>
          <p:spPr>
            <a:xfrm>
              <a:off x="-1587585" y="4919419"/>
              <a:ext cx="4101559" cy="4212000"/>
            </a:xfrm>
            <a:prstGeom prst="arc">
              <a:avLst/>
            </a:prstGeom>
            <a:ln w="127000">
              <a:solidFill>
                <a:schemeClr val="bg2"/>
              </a:solidFill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168A9F8C-9D50-E644-8FBB-BF186A4C2477}"/>
                </a:ext>
              </a:extLst>
            </p:cNvPr>
            <p:cNvSpPr/>
            <p:nvPr/>
          </p:nvSpPr>
          <p:spPr>
            <a:xfrm rot="10800000">
              <a:off x="-1663400" y="4970812"/>
              <a:ext cx="4101559" cy="4101559"/>
            </a:xfrm>
            <a:prstGeom prst="arc">
              <a:avLst/>
            </a:prstGeom>
            <a:ln w="127000">
              <a:solidFill>
                <a:schemeClr val="bg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AAA50504-1D73-D044-98D1-C8C343D19144}"/>
                </a:ext>
              </a:extLst>
            </p:cNvPr>
            <p:cNvSpPr/>
            <p:nvPr/>
          </p:nvSpPr>
          <p:spPr>
            <a:xfrm rot="5400000">
              <a:off x="-1678805" y="4879591"/>
              <a:ext cx="4101559" cy="4284000"/>
            </a:xfrm>
            <a:prstGeom prst="arc">
              <a:avLst/>
            </a:prstGeom>
            <a:ln w="127000">
              <a:solidFill>
                <a:schemeClr val="bg2"/>
              </a:solidFill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id="{C580E3AD-EFF7-8E46-8098-9D8CBEDA3CC4}"/>
              </a:ext>
            </a:extLst>
          </p:cNvPr>
          <p:cNvSpPr/>
          <p:nvPr/>
        </p:nvSpPr>
        <p:spPr>
          <a:xfrm rot="16200000">
            <a:off x="2297422" y="342551"/>
            <a:ext cx="3480637" cy="3987229"/>
          </a:xfrm>
          <a:prstGeom prst="arc">
            <a:avLst/>
          </a:prstGeom>
          <a:ln w="127000">
            <a:solidFill>
              <a:schemeClr val="bg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91528A0-5B7C-8D43-8663-44A129276352}"/>
              </a:ext>
            </a:extLst>
          </p:cNvPr>
          <p:cNvSpPr txBox="1">
            <a:spLocks/>
          </p:cNvSpPr>
          <p:nvPr/>
        </p:nvSpPr>
        <p:spPr>
          <a:xfrm rot="2408234">
            <a:off x="2859322" y="504897"/>
            <a:ext cx="3232177" cy="33911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prstTxWarp prst="textArchUp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Propose</a:t>
            </a:r>
            <a:endParaRPr lang="en-CH" sz="4000" b="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51973F-719A-4E4F-BD24-97F6E0F3DA6D}"/>
              </a:ext>
            </a:extLst>
          </p:cNvPr>
          <p:cNvSpPr txBox="1">
            <a:spLocks/>
          </p:cNvSpPr>
          <p:nvPr/>
        </p:nvSpPr>
        <p:spPr>
          <a:xfrm rot="18600000">
            <a:off x="1688135" y="707797"/>
            <a:ext cx="2821517" cy="19965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prstTxWarp prst="textArchUp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Accept/Reject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2545C2-4242-284A-A4DE-8902536B0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000" y="2057967"/>
            <a:ext cx="3951206" cy="5766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CH" sz="2800" dirty="0"/>
              <a:t>Metropolis Hastings</a:t>
            </a:r>
            <a:endParaRPr lang="en-CH" sz="2400" dirty="0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17B32D04-1592-3B46-8FD4-D01DDA9EF3FE}"/>
              </a:ext>
            </a:extLst>
          </p:cNvPr>
          <p:cNvGrpSpPr/>
          <p:nvPr/>
        </p:nvGrpSpPr>
        <p:grpSpPr>
          <a:xfrm>
            <a:off x="104331" y="4631236"/>
            <a:ext cx="8907476" cy="421712"/>
            <a:chOff x="104331" y="4631236"/>
            <a:chExt cx="8907476" cy="421712"/>
          </a:xfrm>
          <a:effectLst/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F7FA0DF-9C5C-BD43-B6AF-0F232B57A4E6}"/>
                </a:ext>
              </a:extLst>
            </p:cNvPr>
            <p:cNvSpPr/>
            <p:nvPr/>
          </p:nvSpPr>
          <p:spPr>
            <a:xfrm>
              <a:off x="78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2B249F5-0029-A346-843F-ACCC7DA48989}"/>
                </a:ext>
              </a:extLst>
            </p:cNvPr>
            <p:cNvSpPr/>
            <p:nvPr/>
          </p:nvSpPr>
          <p:spPr>
            <a:xfrm>
              <a:off x="10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89C9052-6D43-0945-A14D-81D7D90CC4B0}"/>
                </a:ext>
              </a:extLst>
            </p:cNvPr>
            <p:cNvSpPr/>
            <p:nvPr/>
          </p:nvSpPr>
          <p:spPr>
            <a:xfrm>
              <a:off x="45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1FE53F-19B9-854F-928C-29096DCD2282}"/>
                </a:ext>
              </a:extLst>
            </p:cNvPr>
            <p:cNvSpPr/>
            <p:nvPr/>
          </p:nvSpPr>
          <p:spPr>
            <a:xfrm>
              <a:off x="45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72BF42F-B213-F745-8D7C-8F3DB8AB2BFD}"/>
                </a:ext>
              </a:extLst>
            </p:cNvPr>
            <p:cNvCxnSpPr/>
            <p:nvPr/>
          </p:nvCxnSpPr>
          <p:spPr>
            <a:xfrm>
              <a:off x="112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6701312-9BBA-3B45-B0CE-32861E73E49A}"/>
                </a:ext>
              </a:extLst>
            </p:cNvPr>
            <p:cNvCxnSpPr/>
            <p:nvPr/>
          </p:nvCxnSpPr>
          <p:spPr>
            <a:xfrm>
              <a:off x="455173" y="464400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C06511-EAEF-CC49-A71E-E6484A7C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895" y="4667073"/>
              <a:ext cx="419100" cy="355600"/>
            </a:xfrm>
            <a:prstGeom prst="rect">
              <a:avLst/>
            </a:prstGeom>
            <a:effectLst/>
          </p:spPr>
        </p:pic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33B3340-2C8C-074F-A250-EE5F96E5819F}"/>
                </a:ext>
              </a:extLst>
            </p:cNvPr>
            <p:cNvSpPr/>
            <p:nvPr/>
          </p:nvSpPr>
          <p:spPr>
            <a:xfrm>
              <a:off x="186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6D7E12B-DBE4-9148-83B3-C5FD20AD5451}"/>
                </a:ext>
              </a:extLst>
            </p:cNvPr>
            <p:cNvSpPr/>
            <p:nvPr/>
          </p:nvSpPr>
          <p:spPr>
            <a:xfrm>
              <a:off x="118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83C3F9E-A253-F740-ABF5-F47F5F70F9DE}"/>
                </a:ext>
              </a:extLst>
            </p:cNvPr>
            <p:cNvSpPr/>
            <p:nvPr/>
          </p:nvSpPr>
          <p:spPr>
            <a:xfrm>
              <a:off x="153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ACF14FC-46A8-284B-A645-5EE7358B3984}"/>
                </a:ext>
              </a:extLst>
            </p:cNvPr>
            <p:cNvSpPr/>
            <p:nvPr/>
          </p:nvSpPr>
          <p:spPr>
            <a:xfrm>
              <a:off x="153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AF2AF34-55C9-9D4F-9F6A-07C6FAD1CE3D}"/>
                </a:ext>
              </a:extLst>
            </p:cNvPr>
            <p:cNvCxnSpPr/>
            <p:nvPr/>
          </p:nvCxnSpPr>
          <p:spPr>
            <a:xfrm>
              <a:off x="220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E59B9B5-0E52-2147-BA11-A81DCDC7ABB7}"/>
                </a:ext>
              </a:extLst>
            </p:cNvPr>
            <p:cNvCxnSpPr/>
            <p:nvPr/>
          </p:nvCxnSpPr>
          <p:spPr>
            <a:xfrm>
              <a:off x="15351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25955732-0518-5B45-BC95-5F3A812709AD}"/>
                </a:ext>
              </a:extLst>
            </p:cNvPr>
            <p:cNvSpPr/>
            <p:nvPr/>
          </p:nvSpPr>
          <p:spPr>
            <a:xfrm>
              <a:off x="294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EE0F0F-63AA-8C43-AC66-8D340A49F0F7}"/>
                </a:ext>
              </a:extLst>
            </p:cNvPr>
            <p:cNvSpPr/>
            <p:nvPr/>
          </p:nvSpPr>
          <p:spPr>
            <a:xfrm>
              <a:off x="226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B517AB5-8FA9-294B-BF94-8E3FEBE99142}"/>
                </a:ext>
              </a:extLst>
            </p:cNvPr>
            <p:cNvSpPr/>
            <p:nvPr/>
          </p:nvSpPr>
          <p:spPr>
            <a:xfrm>
              <a:off x="261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BA8282F-579C-8E48-B39D-058DF8ACD804}"/>
                </a:ext>
              </a:extLst>
            </p:cNvPr>
            <p:cNvSpPr/>
            <p:nvPr/>
          </p:nvSpPr>
          <p:spPr>
            <a:xfrm>
              <a:off x="261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A56E16E-CEFB-4241-A3FF-F4BD1E633675}"/>
                </a:ext>
              </a:extLst>
            </p:cNvPr>
            <p:cNvCxnSpPr/>
            <p:nvPr/>
          </p:nvCxnSpPr>
          <p:spPr>
            <a:xfrm>
              <a:off x="328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873C987-6E3F-734F-9851-F5EED1691FAA}"/>
                </a:ext>
              </a:extLst>
            </p:cNvPr>
            <p:cNvCxnSpPr/>
            <p:nvPr/>
          </p:nvCxnSpPr>
          <p:spPr>
            <a:xfrm>
              <a:off x="26151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563FA05-45A1-7C4B-8965-D6E1A4738086}"/>
                </a:ext>
              </a:extLst>
            </p:cNvPr>
            <p:cNvSpPr/>
            <p:nvPr/>
          </p:nvSpPr>
          <p:spPr>
            <a:xfrm>
              <a:off x="402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DBBB2D4-C00B-7F40-A0BD-C70F285A2019}"/>
                </a:ext>
              </a:extLst>
            </p:cNvPr>
            <p:cNvSpPr/>
            <p:nvPr/>
          </p:nvSpPr>
          <p:spPr>
            <a:xfrm>
              <a:off x="334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C31FA63-5A14-9049-BBC6-CAD0BE5C3098}"/>
                </a:ext>
              </a:extLst>
            </p:cNvPr>
            <p:cNvSpPr/>
            <p:nvPr/>
          </p:nvSpPr>
          <p:spPr>
            <a:xfrm>
              <a:off x="369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B8A3DCE-1F18-8B4E-A7EA-AC186C35AF0D}"/>
                </a:ext>
              </a:extLst>
            </p:cNvPr>
            <p:cNvSpPr/>
            <p:nvPr/>
          </p:nvSpPr>
          <p:spPr>
            <a:xfrm>
              <a:off x="369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3BBD4F8-225B-BE4D-95C5-086020A354D3}"/>
                </a:ext>
              </a:extLst>
            </p:cNvPr>
            <p:cNvCxnSpPr/>
            <p:nvPr/>
          </p:nvCxnSpPr>
          <p:spPr>
            <a:xfrm>
              <a:off x="436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CFF7076-D647-504D-9653-E782123B9ED3}"/>
                </a:ext>
              </a:extLst>
            </p:cNvPr>
            <p:cNvCxnSpPr/>
            <p:nvPr/>
          </p:nvCxnSpPr>
          <p:spPr>
            <a:xfrm>
              <a:off x="36951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5CF947A-10D4-4F49-B92C-DE1BACF3B928}"/>
                </a:ext>
              </a:extLst>
            </p:cNvPr>
            <p:cNvSpPr/>
            <p:nvPr/>
          </p:nvSpPr>
          <p:spPr>
            <a:xfrm>
              <a:off x="510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EFE255C-D711-634C-9B83-E7376C85BD5A}"/>
                </a:ext>
              </a:extLst>
            </p:cNvPr>
            <p:cNvSpPr/>
            <p:nvPr/>
          </p:nvSpPr>
          <p:spPr>
            <a:xfrm>
              <a:off x="442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395455E8-43CB-4A47-B96B-CFD69BC59650}"/>
                </a:ext>
              </a:extLst>
            </p:cNvPr>
            <p:cNvSpPr/>
            <p:nvPr/>
          </p:nvSpPr>
          <p:spPr>
            <a:xfrm>
              <a:off x="477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F08CF4D-50AF-FF46-9FC9-C49B3B82BE08}"/>
                </a:ext>
              </a:extLst>
            </p:cNvPr>
            <p:cNvSpPr/>
            <p:nvPr/>
          </p:nvSpPr>
          <p:spPr>
            <a:xfrm>
              <a:off x="477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7823048-FC83-D341-9CC3-4ECABD34976A}"/>
                </a:ext>
              </a:extLst>
            </p:cNvPr>
            <p:cNvCxnSpPr/>
            <p:nvPr/>
          </p:nvCxnSpPr>
          <p:spPr>
            <a:xfrm>
              <a:off x="544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F07B813-9901-1C4E-B13A-FE9D348E566E}"/>
                </a:ext>
              </a:extLst>
            </p:cNvPr>
            <p:cNvCxnSpPr/>
            <p:nvPr/>
          </p:nvCxnSpPr>
          <p:spPr>
            <a:xfrm>
              <a:off x="47751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8DC1AE8-E14F-A940-94EA-BFEF7FFA3F27}"/>
                </a:ext>
              </a:extLst>
            </p:cNvPr>
            <p:cNvSpPr/>
            <p:nvPr/>
          </p:nvSpPr>
          <p:spPr>
            <a:xfrm>
              <a:off x="618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B0D6DEA-5C2C-6F45-A442-15D2294D114A}"/>
                </a:ext>
              </a:extLst>
            </p:cNvPr>
            <p:cNvSpPr/>
            <p:nvPr/>
          </p:nvSpPr>
          <p:spPr>
            <a:xfrm>
              <a:off x="550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BDA3ECDB-8827-1140-B028-E38059677620}"/>
                </a:ext>
              </a:extLst>
            </p:cNvPr>
            <p:cNvSpPr/>
            <p:nvPr/>
          </p:nvSpPr>
          <p:spPr>
            <a:xfrm>
              <a:off x="585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1CA1B0F-C826-D04D-B800-230F78107BFF}"/>
                </a:ext>
              </a:extLst>
            </p:cNvPr>
            <p:cNvSpPr/>
            <p:nvPr/>
          </p:nvSpPr>
          <p:spPr>
            <a:xfrm>
              <a:off x="585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919E1AA-549D-B34B-AA26-80E0AAFB62C0}"/>
                </a:ext>
              </a:extLst>
            </p:cNvPr>
            <p:cNvCxnSpPr/>
            <p:nvPr/>
          </p:nvCxnSpPr>
          <p:spPr>
            <a:xfrm>
              <a:off x="652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533513E-040E-884D-95D6-3D489AC63304}"/>
                </a:ext>
              </a:extLst>
            </p:cNvPr>
            <p:cNvCxnSpPr/>
            <p:nvPr/>
          </p:nvCxnSpPr>
          <p:spPr>
            <a:xfrm>
              <a:off x="58551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C5C0BEB-C5CE-0449-A701-C535C7C874F6}"/>
                </a:ext>
              </a:extLst>
            </p:cNvPr>
            <p:cNvSpPr/>
            <p:nvPr/>
          </p:nvSpPr>
          <p:spPr>
            <a:xfrm>
              <a:off x="726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459E581-BA9B-E748-A9A8-66243663E4F7}"/>
                </a:ext>
              </a:extLst>
            </p:cNvPr>
            <p:cNvSpPr/>
            <p:nvPr/>
          </p:nvSpPr>
          <p:spPr>
            <a:xfrm>
              <a:off x="658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6F6B7ED-8653-1B46-A11F-01B6273DF49F}"/>
                </a:ext>
              </a:extLst>
            </p:cNvPr>
            <p:cNvSpPr/>
            <p:nvPr/>
          </p:nvSpPr>
          <p:spPr>
            <a:xfrm>
              <a:off x="693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F9767FC0-8E9C-6442-9DAD-F60F598B4AB5}"/>
                </a:ext>
              </a:extLst>
            </p:cNvPr>
            <p:cNvSpPr/>
            <p:nvPr/>
          </p:nvSpPr>
          <p:spPr>
            <a:xfrm>
              <a:off x="693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F8344FEF-B437-7743-8333-E9F584911B57}"/>
                </a:ext>
              </a:extLst>
            </p:cNvPr>
            <p:cNvCxnSpPr/>
            <p:nvPr/>
          </p:nvCxnSpPr>
          <p:spPr>
            <a:xfrm>
              <a:off x="760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F788040-0DF5-1846-A11A-E67601790AAB}"/>
                </a:ext>
              </a:extLst>
            </p:cNvPr>
            <p:cNvCxnSpPr/>
            <p:nvPr/>
          </p:nvCxnSpPr>
          <p:spPr>
            <a:xfrm>
              <a:off x="69351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B1381F4-12A4-C24B-A6CC-B4E7EBC6ED88}"/>
                </a:ext>
              </a:extLst>
            </p:cNvPr>
            <p:cNvSpPr/>
            <p:nvPr/>
          </p:nvSpPr>
          <p:spPr>
            <a:xfrm>
              <a:off x="8340507" y="4631529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46ACED22-2294-C44D-810D-7CB748ED9E5A}"/>
                </a:ext>
              </a:extLst>
            </p:cNvPr>
            <p:cNvSpPr/>
            <p:nvPr/>
          </p:nvSpPr>
          <p:spPr>
            <a:xfrm>
              <a:off x="7664331" y="4631538"/>
              <a:ext cx="671300" cy="421410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E66A1405-6C28-BC4E-91E9-A1BBB03D4915}"/>
                </a:ext>
              </a:extLst>
            </p:cNvPr>
            <p:cNvSpPr/>
            <p:nvPr/>
          </p:nvSpPr>
          <p:spPr>
            <a:xfrm>
              <a:off x="8015470" y="4631236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B7B7438-E8DF-5D4F-9847-078702429B75}"/>
                </a:ext>
              </a:extLst>
            </p:cNvPr>
            <p:cNvSpPr/>
            <p:nvPr/>
          </p:nvSpPr>
          <p:spPr>
            <a:xfrm>
              <a:off x="8015173" y="4631538"/>
              <a:ext cx="671301" cy="42141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A38FEE21-6832-0945-BFC0-E96A167AE12D}"/>
                </a:ext>
              </a:extLst>
            </p:cNvPr>
            <p:cNvCxnSpPr/>
            <p:nvPr/>
          </p:nvCxnSpPr>
          <p:spPr>
            <a:xfrm>
              <a:off x="86864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CC967B00-0883-584D-92ED-AAFD3677C8E0}"/>
                </a:ext>
              </a:extLst>
            </p:cNvPr>
            <p:cNvCxnSpPr/>
            <p:nvPr/>
          </p:nvCxnSpPr>
          <p:spPr>
            <a:xfrm>
              <a:off x="8015173" y="4642460"/>
              <a:ext cx="0" cy="396000"/>
            </a:xfrm>
            <a:prstGeom prst="line">
              <a:avLst/>
            </a:prstGeom>
            <a:ln w="38100">
              <a:solidFill>
                <a:srgbClr val="A6D8D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51B57E95-07EE-0C43-A363-734C68475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3830" y="4666901"/>
              <a:ext cx="406400" cy="35560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6BEE55B4-041E-614C-BA78-652DE8FB2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3024" y="4659897"/>
              <a:ext cx="419100" cy="355600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B568291D-40F8-DE4A-9B6A-424C31945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3467" y="4659897"/>
              <a:ext cx="723900" cy="355600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0184178B-BF54-5142-BE4F-4E267025A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6335" y="4652200"/>
              <a:ext cx="647700" cy="368300"/>
            </a:xfrm>
            <a:prstGeom prst="rect">
              <a:avLst/>
            </a:prstGeom>
          </p:spPr>
        </p:pic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49F1EFC-B6AE-124E-AA0B-ECDB3469FBE1}"/>
              </a:ext>
            </a:extLst>
          </p:cNvPr>
          <p:cNvSpPr/>
          <p:nvPr/>
        </p:nvSpPr>
        <p:spPr>
          <a:xfrm>
            <a:off x="52677" y="4397286"/>
            <a:ext cx="4812070" cy="88930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18733175-DA55-E245-89CB-2FC2E15ED279}"/>
              </a:ext>
            </a:extLst>
          </p:cNvPr>
          <p:cNvSpPr/>
          <p:nvPr/>
        </p:nvSpPr>
        <p:spPr>
          <a:xfrm>
            <a:off x="5051398" y="4397286"/>
            <a:ext cx="4039926" cy="88930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5" name="Title 1">
            <a:extLst>
              <a:ext uri="{FF2B5EF4-FFF2-40B4-BE49-F238E27FC236}">
                <a16:creationId xmlns:a16="http://schemas.microsoft.com/office/drawing/2014/main" id="{BBC1AC74-1B87-E44C-811A-7DB4337929B2}"/>
              </a:ext>
            </a:extLst>
          </p:cNvPr>
          <p:cNvSpPr txBox="1">
            <a:spLocks/>
          </p:cNvSpPr>
          <p:nvPr/>
        </p:nvSpPr>
        <p:spPr>
          <a:xfrm>
            <a:off x="79617" y="3990941"/>
            <a:ext cx="2414829" cy="4214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b="0" dirty="0"/>
              <a:t>Burn-in phase</a:t>
            </a:r>
            <a:endParaRPr lang="en-CH" sz="2000" b="0" dirty="0"/>
          </a:p>
        </p:txBody>
      </p:sp>
      <p:sp>
        <p:nvSpPr>
          <p:cNvPr id="176" name="Title 1">
            <a:extLst>
              <a:ext uri="{FF2B5EF4-FFF2-40B4-BE49-F238E27FC236}">
                <a16:creationId xmlns:a16="http://schemas.microsoft.com/office/drawing/2014/main" id="{BB0158C2-198D-EA46-9CBC-38FDD5F9F484}"/>
              </a:ext>
            </a:extLst>
          </p:cNvPr>
          <p:cNvSpPr txBox="1">
            <a:spLocks/>
          </p:cNvSpPr>
          <p:nvPr/>
        </p:nvSpPr>
        <p:spPr>
          <a:xfrm>
            <a:off x="6175632" y="3973331"/>
            <a:ext cx="2913742" cy="4214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b="0" dirty="0"/>
              <a:t>Posterior samples</a:t>
            </a:r>
            <a:endParaRPr lang="en-CH" sz="2000" b="0" dirty="0"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DD5AA42E-82C4-D148-A8F4-42DE1A690D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5135"/>
          <a:stretch/>
        </p:blipFill>
        <p:spPr>
          <a:xfrm>
            <a:off x="6870270" y="3589729"/>
            <a:ext cx="1585176" cy="41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3" name="Title 1">
            <a:extLst>
              <a:ext uri="{FF2B5EF4-FFF2-40B4-BE49-F238E27FC236}">
                <a16:creationId xmlns:a16="http://schemas.microsoft.com/office/drawing/2014/main" id="{DC2E7730-0F7B-8E41-9DAE-9AA6453C0165}"/>
              </a:ext>
            </a:extLst>
          </p:cNvPr>
          <p:cNvSpPr txBox="1">
            <a:spLocks/>
          </p:cNvSpPr>
          <p:nvPr/>
        </p:nvSpPr>
        <p:spPr>
          <a:xfrm>
            <a:off x="6396480" y="859186"/>
            <a:ext cx="2532756" cy="5766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b="0" dirty="0"/>
              <a:t>Random-Walk</a:t>
            </a:r>
            <a:endParaRPr lang="en-CH" sz="2000" b="0" dirty="0"/>
          </a:p>
        </p:txBody>
      </p:sp>
      <p:sp>
        <p:nvSpPr>
          <p:cNvPr id="184" name="Left Arrow 183">
            <a:extLst>
              <a:ext uri="{FF2B5EF4-FFF2-40B4-BE49-F238E27FC236}">
                <a16:creationId xmlns:a16="http://schemas.microsoft.com/office/drawing/2014/main" id="{2CD2FB09-E506-7242-B81C-5F156855C13D}"/>
              </a:ext>
            </a:extLst>
          </p:cNvPr>
          <p:cNvSpPr/>
          <p:nvPr/>
        </p:nvSpPr>
        <p:spPr>
          <a:xfrm rot="16200000">
            <a:off x="7303543" y="1426520"/>
            <a:ext cx="553358" cy="389137"/>
          </a:xfrm>
          <a:prstGeom prst="leftArrow">
            <a:avLst/>
          </a:prstGeom>
          <a:noFill/>
          <a:ln w="38100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5" name="Title 1">
            <a:extLst>
              <a:ext uri="{FF2B5EF4-FFF2-40B4-BE49-F238E27FC236}">
                <a16:creationId xmlns:a16="http://schemas.microsoft.com/office/drawing/2014/main" id="{22149EBD-379B-4B40-9F81-7E5AC070CCB1}"/>
              </a:ext>
            </a:extLst>
          </p:cNvPr>
          <p:cNvSpPr txBox="1">
            <a:spLocks/>
          </p:cNvSpPr>
          <p:nvPr/>
        </p:nvSpPr>
        <p:spPr>
          <a:xfrm>
            <a:off x="6366125" y="1912183"/>
            <a:ext cx="2532756" cy="5766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b="0" dirty="0"/>
              <a:t>Correspondence Proposal</a:t>
            </a:r>
            <a:endParaRPr lang="en-CH" sz="2000" b="0" dirty="0"/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4D22C641-798E-C94A-B193-2E3084E24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690" y="3640529"/>
            <a:ext cx="368300" cy="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1120029-F262-9D43-8D25-ED86D65EC3BA}"/>
              </a:ext>
            </a:extLst>
          </p:cNvPr>
          <p:cNvGrpSpPr/>
          <p:nvPr/>
        </p:nvGrpSpPr>
        <p:grpSpPr>
          <a:xfrm>
            <a:off x="2508151" y="1089786"/>
            <a:ext cx="985573" cy="533097"/>
            <a:chOff x="2508151" y="1089786"/>
            <a:chExt cx="985573" cy="533097"/>
          </a:xfrm>
        </p:grpSpPr>
        <p:sp>
          <p:nvSpPr>
            <p:cNvPr id="187" name="Title 1">
              <a:extLst>
                <a:ext uri="{FF2B5EF4-FFF2-40B4-BE49-F238E27FC236}">
                  <a16:creationId xmlns:a16="http://schemas.microsoft.com/office/drawing/2014/main" id="{9E47A043-ABE9-E24F-806E-FDC9B67EF877}"/>
                </a:ext>
              </a:extLst>
            </p:cNvPr>
            <p:cNvSpPr txBox="1">
              <a:spLocks/>
            </p:cNvSpPr>
            <p:nvPr/>
          </p:nvSpPr>
          <p:spPr>
            <a:xfrm>
              <a:off x="2508151" y="1089786"/>
              <a:ext cx="985573" cy="5330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3200" b="0" dirty="0"/>
                <a:t>/</a:t>
              </a:r>
              <a:endParaRPr lang="en-CH" sz="4400" b="0" dirty="0"/>
            </a:p>
          </p:txBody>
        </p: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928ADA85-387D-624D-B205-EEA4E07E8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76020" y="1197585"/>
              <a:ext cx="368300" cy="317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22A8F5D6-1C83-F043-B3CF-7F3526E83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07990" y="1159485"/>
              <a:ext cx="381000" cy="355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4901827D-3200-2E41-A854-ADB9B327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86" y="118800"/>
            <a:ext cx="419100" cy="355600"/>
          </a:xfrm>
          <a:prstGeom prst="rect">
            <a:avLst/>
          </a:prstGeom>
          <a:effectLst/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6C23390B-6F4F-2D47-AA4B-06133362D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86" y="118800"/>
            <a:ext cx="406400" cy="355600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1DEE8E0C-FB80-3743-83B9-4E6EE260E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986" y="118800"/>
            <a:ext cx="419100" cy="355600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5177EB25-CB92-D345-A402-533B209A3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86" y="118800"/>
            <a:ext cx="723900" cy="355600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01D80FF7-949D-824C-B334-110EBA5C8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1986" y="118800"/>
            <a:ext cx="647700" cy="3683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3924AA3-EAE8-464A-AB99-B70687DAB6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529" y="1070433"/>
            <a:ext cx="698500" cy="393700"/>
          </a:xfrm>
          <a:prstGeom prst="rect">
            <a:avLst/>
          </a:prstGeom>
        </p:spPr>
      </p:pic>
      <p:sp>
        <p:nvSpPr>
          <p:cNvPr id="86" name="Title 1">
            <a:extLst>
              <a:ext uri="{FF2B5EF4-FFF2-40B4-BE49-F238E27FC236}">
                <a16:creationId xmlns:a16="http://schemas.microsoft.com/office/drawing/2014/main" id="{FBE42057-4C9F-0841-8839-AB526FD1B900}"/>
              </a:ext>
            </a:extLst>
          </p:cNvPr>
          <p:cNvSpPr txBox="1">
            <a:spLocks/>
          </p:cNvSpPr>
          <p:nvPr/>
        </p:nvSpPr>
        <p:spPr>
          <a:xfrm>
            <a:off x="83525" y="629311"/>
            <a:ext cx="1234413" cy="43779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GPMM</a:t>
            </a:r>
            <a:endParaRPr lang="en-CH" sz="4000" b="0" dirty="0"/>
          </a:p>
        </p:txBody>
      </p:sp>
    </p:spTree>
    <p:extLst>
      <p:ext uri="{BB962C8B-B14F-4D97-AF65-F5344CB8AC3E}">
        <p14:creationId xmlns:p14="http://schemas.microsoft.com/office/powerpoint/2010/main" val="1433588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0" grpId="0"/>
      <p:bldP spid="172" grpId="0" animBg="1"/>
      <p:bldP spid="172" grpId="1" animBg="1"/>
      <p:bldP spid="174" grpId="0" animBg="1"/>
      <p:bldP spid="175" grpId="0"/>
      <p:bldP spid="175" grpId="1"/>
      <p:bldP spid="176" grpId="0"/>
      <p:bldP spid="183" grpId="0"/>
      <p:bldP spid="184" grpId="0" animBg="1"/>
      <p:bldP spid="1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val 93">
            <a:extLst>
              <a:ext uri="{FF2B5EF4-FFF2-40B4-BE49-F238E27FC236}">
                <a16:creationId xmlns:a16="http://schemas.microsoft.com/office/drawing/2014/main" id="{3598F9A3-E027-FD4C-AA2C-C83FE6D5BCB9}"/>
              </a:ext>
            </a:extLst>
          </p:cNvPr>
          <p:cNvSpPr/>
          <p:nvPr/>
        </p:nvSpPr>
        <p:spPr>
          <a:xfrm>
            <a:off x="745901" y="1091452"/>
            <a:ext cx="4204273" cy="415301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31D8A71-6115-6141-8778-DEF2D95D2826}"/>
              </a:ext>
            </a:extLst>
          </p:cNvPr>
          <p:cNvSpPr/>
          <p:nvPr/>
        </p:nvSpPr>
        <p:spPr>
          <a:xfrm>
            <a:off x="840656" y="1091513"/>
            <a:ext cx="4101559" cy="4101559"/>
          </a:xfrm>
          <a:prstGeom prst="arc">
            <a:avLst/>
          </a:prstGeom>
          <a:ln w="127000">
            <a:solidFill>
              <a:schemeClr val="bg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5D17BDB9-9DCB-6C4E-A4E9-212FC00B117C}"/>
              </a:ext>
            </a:extLst>
          </p:cNvPr>
          <p:cNvSpPr/>
          <p:nvPr/>
        </p:nvSpPr>
        <p:spPr>
          <a:xfrm rot="5400000">
            <a:off x="840656" y="1142905"/>
            <a:ext cx="4101559" cy="4101559"/>
          </a:xfrm>
          <a:prstGeom prst="arc">
            <a:avLst/>
          </a:prstGeom>
          <a:ln w="127000">
            <a:solidFill>
              <a:schemeClr val="bg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1C1DDDB-74C5-2A4A-9ACA-308D579EE66C}"/>
              </a:ext>
            </a:extLst>
          </p:cNvPr>
          <p:cNvSpPr/>
          <p:nvPr/>
        </p:nvSpPr>
        <p:spPr>
          <a:xfrm rot="10800000">
            <a:off x="764841" y="1142905"/>
            <a:ext cx="4101559" cy="4101559"/>
          </a:xfrm>
          <a:prstGeom prst="arc">
            <a:avLst/>
          </a:prstGeom>
          <a:ln w="127000">
            <a:solidFill>
              <a:schemeClr val="bg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B6D0ECFB-4642-F748-AFEF-6F068C3A04A1}"/>
              </a:ext>
            </a:extLst>
          </p:cNvPr>
          <p:cNvSpPr/>
          <p:nvPr/>
        </p:nvSpPr>
        <p:spPr>
          <a:xfrm rot="16200000">
            <a:off x="755372" y="1091512"/>
            <a:ext cx="4101559" cy="4101559"/>
          </a:xfrm>
          <a:prstGeom prst="arc">
            <a:avLst/>
          </a:prstGeom>
          <a:ln w="127000">
            <a:solidFill>
              <a:schemeClr val="bg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B5731778-42C8-8645-9F68-C4267CDE9198}"/>
              </a:ext>
            </a:extLst>
          </p:cNvPr>
          <p:cNvSpPr txBox="1">
            <a:spLocks/>
          </p:cNvSpPr>
          <p:nvPr/>
        </p:nvSpPr>
        <p:spPr>
          <a:xfrm rot="-3000000">
            <a:off x="2328577" y="3235276"/>
            <a:ext cx="3324856" cy="18765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prstTxWarp prst="textArchDown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Posterior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C0344CE-2088-3441-80E7-F7DD19BFAA79}"/>
              </a:ext>
            </a:extLst>
          </p:cNvPr>
          <p:cNvSpPr txBox="1">
            <a:spLocks/>
          </p:cNvSpPr>
          <p:nvPr/>
        </p:nvSpPr>
        <p:spPr>
          <a:xfrm rot="2220000">
            <a:off x="1653949" y="1604977"/>
            <a:ext cx="3324856" cy="21467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prstTxWarp prst="textArchUp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Uncertainty</a:t>
            </a:r>
            <a:endParaRPr lang="en-CH" sz="4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275FFF0-4017-7541-A078-90DF58542C8C}"/>
              </a:ext>
            </a:extLst>
          </p:cNvPr>
          <p:cNvSpPr txBox="1">
            <a:spLocks/>
          </p:cNvSpPr>
          <p:nvPr/>
        </p:nvSpPr>
        <p:spPr>
          <a:xfrm rot="2408234">
            <a:off x="2020156" y="1182188"/>
            <a:ext cx="3324856" cy="21467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prstTxWarp prst="textArchUp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>
                <a:solidFill>
                  <a:schemeClr val="tx1"/>
                </a:solidFill>
              </a:rPr>
              <a:t>Correspondence</a:t>
            </a:r>
            <a:endParaRPr lang="en-CH" sz="4000" b="0" dirty="0">
              <a:solidFill>
                <a:schemeClr val="tx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780FF91-B055-2C43-BE19-573D8FF8A769}"/>
              </a:ext>
            </a:extLst>
          </p:cNvPr>
          <p:cNvSpPr txBox="1">
            <a:spLocks/>
          </p:cNvSpPr>
          <p:nvPr/>
        </p:nvSpPr>
        <p:spPr>
          <a:xfrm rot="2400000">
            <a:off x="244883" y="3331735"/>
            <a:ext cx="3324856" cy="18765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prstTxWarp prst="textArchDown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Posterior Sample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CA14DB8-334E-6841-A9AA-484C8EB9953A}"/>
              </a:ext>
            </a:extLst>
          </p:cNvPr>
          <p:cNvSpPr txBox="1">
            <a:spLocks/>
          </p:cNvSpPr>
          <p:nvPr/>
        </p:nvSpPr>
        <p:spPr>
          <a:xfrm rot="-3000000">
            <a:off x="192828" y="1309525"/>
            <a:ext cx="3324856" cy="20538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>
            <a:prstTxWarp prst="textArchUp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Accept/Reject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62AE7CC-CAF6-294F-A804-3D7A6702F9FD}"/>
              </a:ext>
            </a:extLst>
          </p:cNvPr>
          <p:cNvSpPr txBox="1">
            <a:spLocks/>
          </p:cNvSpPr>
          <p:nvPr/>
        </p:nvSpPr>
        <p:spPr>
          <a:xfrm>
            <a:off x="1119883" y="1759653"/>
            <a:ext cx="985573" cy="5330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b="0" dirty="0"/>
              <a:t>/</a:t>
            </a:r>
            <a:endParaRPr lang="en-CH" sz="4400" b="0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A36E131-DC75-D942-A393-377529E20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549" y="0"/>
            <a:ext cx="4127500" cy="571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D7B45FF-DD16-694F-8DF1-9879D3923B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5007546" y="-2535"/>
            <a:ext cx="4127500" cy="571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8C57DF6-D9A0-5E4F-9051-5C26402166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5004174" y="-2596"/>
            <a:ext cx="4127500" cy="5715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253280E-5DFC-B445-B3FA-1A8EFC2D7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37" y="310061"/>
            <a:ext cx="444500" cy="330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C0C481E-CB90-9F4D-B076-E8B43B1E4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4967" y="1011320"/>
            <a:ext cx="698500" cy="39370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49938FEB-B23F-7B4C-9E12-DF073BF8D2EE}"/>
              </a:ext>
            </a:extLst>
          </p:cNvPr>
          <p:cNvSpPr/>
          <p:nvPr/>
        </p:nvSpPr>
        <p:spPr>
          <a:xfrm>
            <a:off x="6511297" y="1122950"/>
            <a:ext cx="54000" cy="54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EF0C768-3DF2-5145-8308-F73DE4336982}"/>
              </a:ext>
            </a:extLst>
          </p:cNvPr>
          <p:cNvCxnSpPr>
            <a:cxnSpLocks/>
            <a:stCxn id="78" idx="0"/>
            <a:endCxn id="80" idx="4"/>
          </p:cNvCxnSpPr>
          <p:nvPr/>
        </p:nvCxnSpPr>
        <p:spPr>
          <a:xfrm flipH="1" flipV="1">
            <a:off x="6511297" y="520371"/>
            <a:ext cx="27000" cy="6025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AE123646-8B56-874D-B8C5-6EBF3434B0B3}"/>
              </a:ext>
            </a:extLst>
          </p:cNvPr>
          <p:cNvSpPr/>
          <p:nvPr/>
        </p:nvSpPr>
        <p:spPr>
          <a:xfrm>
            <a:off x="6457297" y="412371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371C96D-2604-6C48-887E-05FB86552CA3}"/>
              </a:ext>
            </a:extLst>
          </p:cNvPr>
          <p:cNvSpPr/>
          <p:nvPr/>
        </p:nvSpPr>
        <p:spPr>
          <a:xfrm>
            <a:off x="8176039" y="1808930"/>
            <a:ext cx="54000" cy="54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F0D03F1-1CEA-8549-B38B-C2FD2EC46BE3}"/>
              </a:ext>
            </a:extLst>
          </p:cNvPr>
          <p:cNvCxnSpPr>
            <a:cxnSpLocks/>
            <a:stCxn id="83" idx="0"/>
            <a:endCxn id="85" idx="4"/>
          </p:cNvCxnSpPr>
          <p:nvPr/>
        </p:nvCxnSpPr>
        <p:spPr>
          <a:xfrm flipV="1">
            <a:off x="8203039" y="1371647"/>
            <a:ext cx="46305" cy="4372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6F64F64F-C6E0-1246-9E7C-2215498687E0}"/>
              </a:ext>
            </a:extLst>
          </p:cNvPr>
          <p:cNvSpPr/>
          <p:nvPr/>
        </p:nvSpPr>
        <p:spPr>
          <a:xfrm>
            <a:off x="8195344" y="1263647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9AAEB59-9EB9-C347-9CCC-2A93F071F329}"/>
              </a:ext>
            </a:extLst>
          </p:cNvPr>
          <p:cNvSpPr/>
          <p:nvPr/>
        </p:nvSpPr>
        <p:spPr>
          <a:xfrm>
            <a:off x="7109170" y="2317722"/>
            <a:ext cx="54000" cy="54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6BBA31C-7C9B-BC4B-B779-201A33F8229E}"/>
              </a:ext>
            </a:extLst>
          </p:cNvPr>
          <p:cNvCxnSpPr>
            <a:cxnSpLocks/>
            <a:stCxn id="88" idx="0"/>
            <a:endCxn id="90" idx="4"/>
          </p:cNvCxnSpPr>
          <p:nvPr/>
        </p:nvCxnSpPr>
        <p:spPr>
          <a:xfrm flipV="1">
            <a:off x="7136170" y="1955054"/>
            <a:ext cx="61551" cy="3626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3E1D273B-D4DC-644C-86E8-6C0C3ACCCEDF}"/>
              </a:ext>
            </a:extLst>
          </p:cNvPr>
          <p:cNvSpPr/>
          <p:nvPr/>
        </p:nvSpPr>
        <p:spPr>
          <a:xfrm>
            <a:off x="7143721" y="1847054"/>
            <a:ext cx="108000" cy="1080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accent3"/>
            </a:solidFill>
          </a:ln>
          <a:effectLst>
            <a:outerShdw blurRad="63500" sx="200000" sy="200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21F6A63-0B44-2540-9856-8BD56D342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332" y="4264758"/>
            <a:ext cx="368300" cy="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20DD1D0-D860-7F4D-A508-1983F226D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752" y="1867452"/>
            <a:ext cx="368300" cy="31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78DB8F-8EF3-E346-9A18-B714AE38B587}"/>
              </a:ext>
            </a:extLst>
          </p:cNvPr>
          <p:cNvCxnSpPr>
            <a:cxnSpLocks/>
          </p:cNvCxnSpPr>
          <p:nvPr/>
        </p:nvCxnSpPr>
        <p:spPr>
          <a:xfrm flipH="1" flipV="1">
            <a:off x="2808000" y="1080000"/>
            <a:ext cx="69668" cy="4176000"/>
          </a:xfrm>
          <a:prstGeom prst="straightConnector1">
            <a:avLst/>
          </a:prstGeom>
          <a:ln w="76200">
            <a:solidFill>
              <a:schemeClr val="bg2"/>
            </a:solidFill>
            <a:prstDash val="soli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EA645F76-7D72-084C-9E44-9E615FF7B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9722" y="1829352"/>
            <a:ext cx="381000" cy="35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CD28C9-DC2C-754C-8996-83E256601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0883" y="368278"/>
            <a:ext cx="419100" cy="35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D40F71-2ACA-F249-9D3B-8DB043C671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2222" y="168625"/>
            <a:ext cx="698500" cy="3937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D3D6387-1990-DE42-A834-A92ADD0F7890}"/>
              </a:ext>
            </a:extLst>
          </p:cNvPr>
          <p:cNvSpPr txBox="1">
            <a:spLocks/>
          </p:cNvSpPr>
          <p:nvPr/>
        </p:nvSpPr>
        <p:spPr>
          <a:xfrm>
            <a:off x="5449" y="108302"/>
            <a:ext cx="1234413" cy="43779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GPMM</a:t>
            </a:r>
            <a:endParaRPr lang="en-CH" sz="4000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3729D-64E9-4148-A312-AB838BE61A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!!PGINGR">
            <a:extLst>
              <a:ext uri="{FF2B5EF4-FFF2-40B4-BE49-F238E27FC236}">
                <a16:creationId xmlns:a16="http://schemas.microsoft.com/office/drawing/2014/main" id="{120EA9AB-0C73-D64A-898C-354B79FD4509}"/>
              </a:ext>
            </a:extLst>
          </p:cNvPr>
          <p:cNvSpPr txBox="1">
            <a:spLocks/>
          </p:cNvSpPr>
          <p:nvPr/>
        </p:nvSpPr>
        <p:spPr>
          <a:xfrm>
            <a:off x="1891864" y="2921691"/>
            <a:ext cx="1908563" cy="4076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dirty="0"/>
              <a:t>P-GiNGR</a:t>
            </a:r>
          </a:p>
        </p:txBody>
      </p:sp>
      <p:sp>
        <p:nvSpPr>
          <p:cNvPr id="43" name="!!GINGR">
            <a:extLst>
              <a:ext uri="{FF2B5EF4-FFF2-40B4-BE49-F238E27FC236}">
                <a16:creationId xmlns:a16="http://schemas.microsoft.com/office/drawing/2014/main" id="{4E4C0A30-194B-404E-999B-5F6F81CB61C2}"/>
              </a:ext>
            </a:extLst>
          </p:cNvPr>
          <p:cNvSpPr txBox="1">
            <a:spLocks/>
          </p:cNvSpPr>
          <p:nvPr/>
        </p:nvSpPr>
        <p:spPr>
          <a:xfrm>
            <a:off x="3229669" y="2921691"/>
            <a:ext cx="1497114" cy="4076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dirty="0"/>
              <a:t>GiNGR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7B9C780-9498-AF4B-BAD0-DD0844B29D08}"/>
              </a:ext>
            </a:extLst>
          </p:cNvPr>
          <p:cNvSpPr txBox="1">
            <a:spLocks/>
          </p:cNvSpPr>
          <p:nvPr/>
        </p:nvSpPr>
        <p:spPr>
          <a:xfrm rot="-5400000">
            <a:off x="1695224" y="2979592"/>
            <a:ext cx="2649009" cy="4456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b="0" dirty="0"/>
              <a:t>Posterior mean</a:t>
            </a:r>
          </a:p>
        </p:txBody>
      </p:sp>
    </p:spTree>
    <p:extLst>
      <p:ext uri="{BB962C8B-B14F-4D97-AF65-F5344CB8AC3E}">
        <p14:creationId xmlns:p14="http://schemas.microsoft.com/office/powerpoint/2010/main" val="860198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309 0 " pathEditMode="relative" ptsTypes="AA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5" grpId="0"/>
      <p:bldP spid="46" grpId="0"/>
      <p:bldP spid="42" grpId="0"/>
      <p:bldP spid="26" grpId="0"/>
      <p:bldP spid="29" grpId="0"/>
      <p:bldP spid="52" grpId="0"/>
      <p:bldP spid="78" grpId="0" animBg="1"/>
      <p:bldP spid="80" grpId="0" animBg="1"/>
      <p:bldP spid="83" grpId="0" animBg="1"/>
      <p:bldP spid="85" grpId="0" animBg="1"/>
      <p:bldP spid="88" grpId="0" animBg="1"/>
      <p:bldP spid="90" grpId="0" animBg="1"/>
      <p:bldP spid="4" grpId="0"/>
      <p:bldP spid="43" grpId="3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C0344CE-2088-3441-80E7-F7DD19BFAA79}"/>
              </a:ext>
            </a:extLst>
          </p:cNvPr>
          <p:cNvSpPr txBox="1">
            <a:spLocks/>
          </p:cNvSpPr>
          <p:nvPr/>
        </p:nvSpPr>
        <p:spPr>
          <a:xfrm>
            <a:off x="270000" y="3420000"/>
            <a:ext cx="3134857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>
                <a:solidFill>
                  <a:schemeClr val="tx1"/>
                </a:solidFill>
              </a:rPr>
              <a:t>Uncertainty</a:t>
            </a:r>
            <a:endParaRPr lang="en-CH" sz="4000" dirty="0">
              <a:solidFill>
                <a:schemeClr val="tx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275FFF0-4017-7541-A078-90DF58542C8C}"/>
              </a:ext>
            </a:extLst>
          </p:cNvPr>
          <p:cNvSpPr txBox="1">
            <a:spLocks/>
          </p:cNvSpPr>
          <p:nvPr/>
        </p:nvSpPr>
        <p:spPr>
          <a:xfrm>
            <a:off x="270000" y="2628000"/>
            <a:ext cx="3134857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/>
              <a:t>Correspondence</a:t>
            </a:r>
            <a:endParaRPr lang="en-CH" sz="4400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62AE7CC-CAF6-294F-A804-3D7A6702F9FD}"/>
              </a:ext>
            </a:extLst>
          </p:cNvPr>
          <p:cNvSpPr txBox="1">
            <a:spLocks/>
          </p:cNvSpPr>
          <p:nvPr/>
        </p:nvSpPr>
        <p:spPr>
          <a:xfrm>
            <a:off x="1119883" y="1759653"/>
            <a:ext cx="985573" cy="5330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CH" sz="4400" b="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D3D6387-1990-DE42-A834-A92ADD0F7890}"/>
              </a:ext>
            </a:extLst>
          </p:cNvPr>
          <p:cNvSpPr txBox="1">
            <a:spLocks/>
          </p:cNvSpPr>
          <p:nvPr/>
        </p:nvSpPr>
        <p:spPr>
          <a:xfrm>
            <a:off x="305481" y="1835677"/>
            <a:ext cx="1628333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/>
              <a:t>GPMM</a:t>
            </a:r>
            <a:endParaRPr lang="en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3729D-64E9-4148-A312-AB838BE61A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!!PGINGR">
            <a:extLst>
              <a:ext uri="{FF2B5EF4-FFF2-40B4-BE49-F238E27FC236}">
                <a16:creationId xmlns:a16="http://schemas.microsoft.com/office/drawing/2014/main" id="{120EA9AB-0C73-D64A-898C-354B79FD4509}"/>
              </a:ext>
            </a:extLst>
          </p:cNvPr>
          <p:cNvSpPr txBox="1">
            <a:spLocks/>
          </p:cNvSpPr>
          <p:nvPr/>
        </p:nvSpPr>
        <p:spPr>
          <a:xfrm>
            <a:off x="2196857" y="383795"/>
            <a:ext cx="2802516" cy="5666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dirty="0"/>
              <a:t>P-GiNGR</a:t>
            </a:r>
          </a:p>
        </p:txBody>
      </p:sp>
      <p:sp>
        <p:nvSpPr>
          <p:cNvPr id="43" name="!!GINGR">
            <a:extLst>
              <a:ext uri="{FF2B5EF4-FFF2-40B4-BE49-F238E27FC236}">
                <a16:creationId xmlns:a16="http://schemas.microsoft.com/office/drawing/2014/main" id="{4E4C0A30-194B-404E-999B-5F6F81CB61C2}"/>
              </a:ext>
            </a:extLst>
          </p:cNvPr>
          <p:cNvSpPr txBox="1">
            <a:spLocks/>
          </p:cNvSpPr>
          <p:nvPr/>
        </p:nvSpPr>
        <p:spPr>
          <a:xfrm>
            <a:off x="4720376" y="385651"/>
            <a:ext cx="2451911" cy="48716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dirty="0"/>
              <a:t>/  GiNGR</a:t>
            </a:r>
            <a:endParaRPr lang="en-CH" sz="2800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7269491-5E0B-CD4F-A682-8EE55550305E}"/>
              </a:ext>
            </a:extLst>
          </p:cNvPr>
          <p:cNvSpPr txBox="1">
            <a:spLocks/>
          </p:cNvSpPr>
          <p:nvPr/>
        </p:nvSpPr>
        <p:spPr>
          <a:xfrm>
            <a:off x="1730647" y="1840055"/>
            <a:ext cx="1670347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/>
              <a:t>Kernel</a:t>
            </a:r>
            <a:endParaRPr lang="en-CH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00BA491-538A-684E-A750-84A826A1EA2F}"/>
              </a:ext>
            </a:extLst>
          </p:cNvPr>
          <p:cNvSpPr txBox="1">
            <a:spLocks/>
          </p:cNvSpPr>
          <p:nvPr/>
        </p:nvSpPr>
        <p:spPr>
          <a:xfrm>
            <a:off x="3412565" y="1340640"/>
            <a:ext cx="1801894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CPD</a:t>
            </a:r>
            <a:endParaRPr lang="en-CH" sz="4400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DDB1B46-F21A-F94E-BE0B-DA99FA9D562C}"/>
              </a:ext>
            </a:extLst>
          </p:cNvPr>
          <p:cNvSpPr txBox="1">
            <a:spLocks/>
          </p:cNvSpPr>
          <p:nvPr/>
        </p:nvSpPr>
        <p:spPr>
          <a:xfrm>
            <a:off x="0" y="4464000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Point Set Registration: Coherent Point Drift</a:t>
            </a:r>
          </a:p>
          <a:p>
            <a:r>
              <a:rPr lang="en-CH" sz="1400" b="0" i="1" dirty="0"/>
              <a:t>[Myronenko, Song PAMI 2010]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53B8939-9774-2E46-937B-58BBC399B647}"/>
              </a:ext>
            </a:extLst>
          </p:cNvPr>
          <p:cNvSpPr txBox="1">
            <a:spLocks/>
          </p:cNvSpPr>
          <p:nvPr/>
        </p:nvSpPr>
        <p:spPr>
          <a:xfrm>
            <a:off x="0" y="5040000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Optimal Step Nonrigid ICP Algorithms for Surface Registration</a:t>
            </a:r>
          </a:p>
          <a:p>
            <a:r>
              <a:rPr lang="en-CH" sz="1400" b="0" i="1" dirty="0"/>
              <a:t>[Amberg et al, CVPR 2007]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439B6DCE-6D7A-3146-B716-08982059AD1A}"/>
              </a:ext>
            </a:extLst>
          </p:cNvPr>
          <p:cNvSpPr txBox="1">
            <a:spLocks/>
          </p:cNvSpPr>
          <p:nvPr/>
        </p:nvSpPr>
        <p:spPr>
          <a:xfrm>
            <a:off x="5208496" y="1346828"/>
            <a:ext cx="1798029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ICP-T</a:t>
            </a:r>
            <a:endParaRPr lang="en-CH" sz="4400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B82761F9-5EB0-8745-982C-A4BBA691415F}"/>
              </a:ext>
            </a:extLst>
          </p:cNvPr>
          <p:cNvSpPr txBox="1">
            <a:spLocks/>
          </p:cNvSpPr>
          <p:nvPr/>
        </p:nvSpPr>
        <p:spPr>
          <a:xfrm>
            <a:off x="7014264" y="1346613"/>
            <a:ext cx="1805733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ICP-A</a:t>
            </a:r>
            <a:endParaRPr lang="en-CH" sz="4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8173D-3389-E241-8A70-06C3788753B2}"/>
              </a:ext>
            </a:extLst>
          </p:cNvPr>
          <p:cNvCxnSpPr>
            <a:cxnSpLocks/>
          </p:cNvCxnSpPr>
          <p:nvPr/>
        </p:nvCxnSpPr>
        <p:spPr>
          <a:xfrm>
            <a:off x="180000" y="2627856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752E771-A9BF-744C-9A79-D90D8574DE13}"/>
              </a:ext>
            </a:extLst>
          </p:cNvPr>
          <p:cNvCxnSpPr>
            <a:cxnSpLocks/>
          </p:cNvCxnSpPr>
          <p:nvPr/>
        </p:nvCxnSpPr>
        <p:spPr>
          <a:xfrm>
            <a:off x="180000" y="3420000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9444C02-D35F-A641-A92B-8282CE26199E}"/>
              </a:ext>
            </a:extLst>
          </p:cNvPr>
          <p:cNvCxnSpPr>
            <a:cxnSpLocks/>
          </p:cNvCxnSpPr>
          <p:nvPr/>
        </p:nvCxnSpPr>
        <p:spPr>
          <a:xfrm>
            <a:off x="3412565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4D4E5B7-7D4E-FA4A-8DD7-AC549B36D8AC}"/>
              </a:ext>
            </a:extLst>
          </p:cNvPr>
          <p:cNvCxnSpPr>
            <a:cxnSpLocks/>
          </p:cNvCxnSpPr>
          <p:nvPr/>
        </p:nvCxnSpPr>
        <p:spPr>
          <a:xfrm>
            <a:off x="180000" y="1830186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E74A46B-545B-7C44-BA7B-78F8EC2F83AE}"/>
              </a:ext>
            </a:extLst>
          </p:cNvPr>
          <p:cNvCxnSpPr>
            <a:cxnSpLocks/>
          </p:cNvCxnSpPr>
          <p:nvPr/>
        </p:nvCxnSpPr>
        <p:spPr>
          <a:xfrm>
            <a:off x="180000" y="4201992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249392-06E5-314F-B1E2-700BC33849EC}"/>
              </a:ext>
            </a:extLst>
          </p:cNvPr>
          <p:cNvCxnSpPr>
            <a:cxnSpLocks/>
          </p:cNvCxnSpPr>
          <p:nvPr/>
        </p:nvCxnSpPr>
        <p:spPr>
          <a:xfrm>
            <a:off x="5214462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888AD0-8825-B649-8968-41952232DBFA}"/>
              </a:ext>
            </a:extLst>
          </p:cNvPr>
          <p:cNvCxnSpPr>
            <a:cxnSpLocks/>
          </p:cNvCxnSpPr>
          <p:nvPr/>
        </p:nvCxnSpPr>
        <p:spPr>
          <a:xfrm>
            <a:off x="7010394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B859803-299B-784C-98C5-42ED1663C823}"/>
              </a:ext>
            </a:extLst>
          </p:cNvPr>
          <p:cNvCxnSpPr>
            <a:cxnSpLocks/>
          </p:cNvCxnSpPr>
          <p:nvPr/>
        </p:nvCxnSpPr>
        <p:spPr>
          <a:xfrm>
            <a:off x="8808432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397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4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1B78A-BAA9-A74A-B73A-CE9A045C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344" y="675000"/>
            <a:ext cx="2259312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97590A4-B436-2843-9F4C-EADC9A59FA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FFC3454-CD4D-3D42-B667-C65FC3C44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00" y="684000"/>
            <a:ext cx="2259310" cy="50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BC521-F4F0-BA49-A992-E64BD86A6F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756000" y="684000"/>
            <a:ext cx="2259310" cy="5040000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90C1D-016D-5443-8BCC-7E6FD7568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00" y="684000"/>
            <a:ext cx="2259312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CAA9DA-B4F2-4843-9D38-E7831E600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00" y="684000"/>
            <a:ext cx="2259310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540D989-4945-504B-8260-3175E23FF0BC}"/>
              </a:ext>
            </a:extLst>
          </p:cNvPr>
          <p:cNvSpPr txBox="1">
            <a:spLocks/>
          </p:cNvSpPr>
          <p:nvPr/>
        </p:nvSpPr>
        <p:spPr>
          <a:xfrm>
            <a:off x="159934" y="90000"/>
            <a:ext cx="2710267" cy="52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400" dirty="0"/>
              <a:t>Correspondence</a:t>
            </a:r>
            <a:endParaRPr lang="en-CH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2483FD-01FC-0442-B979-D58EB9BAE259}"/>
              </a:ext>
            </a:extLst>
          </p:cNvPr>
          <p:cNvSpPr txBox="1">
            <a:spLocks/>
          </p:cNvSpPr>
          <p:nvPr/>
        </p:nvSpPr>
        <p:spPr>
          <a:xfrm>
            <a:off x="0" y="90000"/>
            <a:ext cx="91440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400" dirty="0"/>
              <a:t>                                     Estimation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12BCE1-9EFD-454D-977E-B38F61B16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000" y="684000"/>
            <a:ext cx="2259310" cy="504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0BE2AA-CBE2-4E49-86DD-B065BD97DA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5688000" y="684000"/>
            <a:ext cx="2259310" cy="504000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C3DCCF-31F6-F24B-B99F-99E0300577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000" y="684000"/>
            <a:ext cx="2259311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922444-1042-1647-9FEE-BEF22EDFA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8000" y="684000"/>
            <a:ext cx="2259311" cy="50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5ECBED-2A43-3648-96A2-090B17BEAEFE}"/>
              </a:ext>
            </a:extLst>
          </p:cNvPr>
          <p:cNvSpPr txBox="1">
            <a:spLocks/>
          </p:cNvSpPr>
          <p:nvPr/>
        </p:nvSpPr>
        <p:spPr>
          <a:xfrm>
            <a:off x="0" y="3102552"/>
            <a:ext cx="1798029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dirty="0"/>
              <a:t>ICP</a:t>
            </a:r>
            <a:endParaRPr lang="en-CH" sz="48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C4E0A92-FD9B-CD49-BF66-0AFC6C731DF3}"/>
              </a:ext>
            </a:extLst>
          </p:cNvPr>
          <p:cNvSpPr txBox="1">
            <a:spLocks/>
          </p:cNvSpPr>
          <p:nvPr/>
        </p:nvSpPr>
        <p:spPr>
          <a:xfrm>
            <a:off x="7656022" y="3102551"/>
            <a:ext cx="1498336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dirty="0"/>
              <a:t>CPD</a:t>
            </a:r>
            <a:endParaRPr lang="en-CH" sz="4800" dirty="0"/>
          </a:p>
        </p:txBody>
      </p:sp>
    </p:spTree>
    <p:extLst>
      <p:ext uri="{BB962C8B-B14F-4D97-AF65-F5344CB8AC3E}">
        <p14:creationId xmlns:p14="http://schemas.microsoft.com/office/powerpoint/2010/main" val="2454426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99F565-3615-8147-8571-BF4325724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t="8230" b="8437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368152-A8EC-7445-9265-598A59049D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1874495" y="1585724"/>
            <a:ext cx="2697505" cy="254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AFB24-6337-9E41-A4BC-08DC143423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1" t="38014" r="16280" b="29464"/>
          <a:stretch/>
        </p:blipFill>
        <p:spPr>
          <a:xfrm>
            <a:off x="4967805" y="3407569"/>
            <a:ext cx="4176195" cy="1100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B59842-CCE3-2F48-8920-F796D246F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3" t="28798" r="2945" b="18302"/>
          <a:stretch/>
        </p:blipFill>
        <p:spPr>
          <a:xfrm>
            <a:off x="0" y="3757613"/>
            <a:ext cx="5536406" cy="1746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FBA8D-D386-4341-B935-70B622EE2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2460" y="1037540"/>
            <a:ext cx="1889540" cy="3526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8A0B9-00D0-9746-B9A8-D1C4AF606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F5FF5DC1-DEFA-6B4B-8A7F-D623A7F25C98}"/>
              </a:ext>
            </a:extLst>
          </p:cNvPr>
          <p:cNvSpPr txBox="1">
            <a:spLocks/>
          </p:cNvSpPr>
          <p:nvPr/>
        </p:nvSpPr>
        <p:spPr>
          <a:xfrm>
            <a:off x="-5862" y="88900"/>
            <a:ext cx="9144000" cy="7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400" dirty="0"/>
              <a:t>  Kernel Correlation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BEC45B9-ACB1-D147-9407-3EE910979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20" y="2857500"/>
            <a:ext cx="2516777" cy="583474"/>
          </a:xfrm>
        </p:spPr>
        <p:txBody>
          <a:bodyPr/>
          <a:lstStyle/>
          <a:p>
            <a:r>
              <a:rPr lang="en-CH" sz="2800" dirty="0"/>
              <a:t>Gaussian</a:t>
            </a:r>
            <a:endParaRPr lang="en-CH" sz="32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4D1C42B-A5EB-FA46-9EBC-1B368029452E}"/>
              </a:ext>
            </a:extLst>
          </p:cNvPr>
          <p:cNvSpPr txBox="1">
            <a:spLocks/>
          </p:cNvSpPr>
          <p:nvPr/>
        </p:nvSpPr>
        <p:spPr>
          <a:xfrm>
            <a:off x="3247711" y="2857500"/>
            <a:ext cx="2636853" cy="5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inv Laplacian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5C7C49F-D072-284D-B452-4482F114F1BE}"/>
              </a:ext>
            </a:extLst>
          </p:cNvPr>
          <p:cNvSpPr txBox="1">
            <a:spLocks/>
          </p:cNvSpPr>
          <p:nvPr/>
        </p:nvSpPr>
        <p:spPr>
          <a:xfrm>
            <a:off x="5986299" y="3841148"/>
            <a:ext cx="3157701" cy="5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dirty="0"/>
              <a:t>dot product</a:t>
            </a:r>
          </a:p>
          <a:p>
            <a:r>
              <a:rPr lang="en-GB" sz="2800" dirty="0"/>
              <a:t>x</a:t>
            </a:r>
          </a:p>
          <a:p>
            <a:r>
              <a:rPr lang="en-GB" sz="2800" dirty="0" err="1"/>
              <a:t>inv</a:t>
            </a:r>
            <a:r>
              <a:rPr lang="en-GB" sz="2800" dirty="0"/>
              <a:t> Laplacian</a:t>
            </a:r>
            <a:endParaRPr lang="en-CH" sz="2800" dirty="0"/>
          </a:p>
        </p:txBody>
      </p:sp>
      <p:sp>
        <p:nvSpPr>
          <p:cNvPr id="35" name="!!ICPT">
            <a:extLst>
              <a:ext uri="{FF2B5EF4-FFF2-40B4-BE49-F238E27FC236}">
                <a16:creationId xmlns:a16="http://schemas.microsoft.com/office/drawing/2014/main" id="{18C2A208-E9CC-574D-8FF3-31CEA8E4A0A3}"/>
              </a:ext>
            </a:extLst>
          </p:cNvPr>
          <p:cNvSpPr txBox="1">
            <a:spLocks/>
          </p:cNvSpPr>
          <p:nvPr/>
        </p:nvSpPr>
        <p:spPr>
          <a:xfrm rot="16200000">
            <a:off x="2584271" y="1493413"/>
            <a:ext cx="1958306" cy="5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ICP-T</a:t>
            </a:r>
            <a:endParaRPr lang="en-CH" sz="3200" dirty="0"/>
          </a:p>
        </p:txBody>
      </p:sp>
      <p:sp>
        <p:nvSpPr>
          <p:cNvPr id="36" name="!!CPD">
            <a:extLst>
              <a:ext uri="{FF2B5EF4-FFF2-40B4-BE49-F238E27FC236}">
                <a16:creationId xmlns:a16="http://schemas.microsoft.com/office/drawing/2014/main" id="{6A8038F0-4FCF-0145-981D-B2F7D8D134B0}"/>
              </a:ext>
            </a:extLst>
          </p:cNvPr>
          <p:cNvSpPr txBox="1">
            <a:spLocks/>
          </p:cNvSpPr>
          <p:nvPr/>
        </p:nvSpPr>
        <p:spPr>
          <a:xfrm rot="16200000">
            <a:off x="-434412" y="1493413"/>
            <a:ext cx="1958306" cy="5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CPD</a:t>
            </a:r>
            <a:endParaRPr lang="en-CH" sz="3200" dirty="0"/>
          </a:p>
        </p:txBody>
      </p:sp>
      <p:sp>
        <p:nvSpPr>
          <p:cNvPr id="37" name="!!ICPA">
            <a:extLst>
              <a:ext uri="{FF2B5EF4-FFF2-40B4-BE49-F238E27FC236}">
                <a16:creationId xmlns:a16="http://schemas.microsoft.com/office/drawing/2014/main" id="{49B33321-AFD0-7244-9017-46383E03D406}"/>
              </a:ext>
            </a:extLst>
          </p:cNvPr>
          <p:cNvSpPr txBox="1">
            <a:spLocks/>
          </p:cNvSpPr>
          <p:nvPr/>
        </p:nvSpPr>
        <p:spPr>
          <a:xfrm>
            <a:off x="6552009" y="578679"/>
            <a:ext cx="1958306" cy="58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ICP-A</a:t>
            </a:r>
            <a:endParaRPr lang="en-CH" sz="32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8CDACB3-5FD7-F541-855A-8A5AD97D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720000"/>
            <a:ext cx="1944419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FF1F397-5D45-8444-A498-1088A0659BED}"/>
              </a:ext>
            </a:extLst>
          </p:cNvPr>
          <p:cNvSpPr/>
          <p:nvPr/>
        </p:nvSpPr>
        <p:spPr>
          <a:xfrm>
            <a:off x="921666" y="2534134"/>
            <a:ext cx="108000" cy="108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A0953E-D18E-1140-8499-A8BFB5577490}"/>
              </a:ext>
            </a:extLst>
          </p:cNvPr>
          <p:cNvGrpSpPr/>
          <p:nvPr/>
        </p:nvGrpSpPr>
        <p:grpSpPr>
          <a:xfrm>
            <a:off x="432000" y="3600000"/>
            <a:ext cx="1944419" cy="1980000"/>
            <a:chOff x="659433" y="3607759"/>
            <a:chExt cx="1944419" cy="19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D5A15E-9DB5-CA4C-9505-F98242929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433" y="3607759"/>
              <a:ext cx="1944419" cy="19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2BF72A0-CF8B-244D-8586-E58E6341A79E}"/>
                </a:ext>
              </a:extLst>
            </p:cNvPr>
            <p:cNvSpPr/>
            <p:nvPr/>
          </p:nvSpPr>
          <p:spPr>
            <a:xfrm>
              <a:off x="941998" y="5411805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27D906-4CA0-0B4F-87E8-C3D1D963F867}"/>
              </a:ext>
            </a:extLst>
          </p:cNvPr>
          <p:cNvGrpSpPr/>
          <p:nvPr/>
        </p:nvGrpSpPr>
        <p:grpSpPr>
          <a:xfrm>
            <a:off x="3492000" y="3600000"/>
            <a:ext cx="1944419" cy="1980000"/>
            <a:chOff x="3751892" y="3607759"/>
            <a:chExt cx="1944419" cy="1980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C06234-4FF6-2448-9A4D-7F634AAD6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1892" y="3607759"/>
              <a:ext cx="1944419" cy="19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EC6C7AA-8805-A342-B090-B5E689D5A999}"/>
                </a:ext>
              </a:extLst>
            </p:cNvPr>
            <p:cNvSpPr/>
            <p:nvPr/>
          </p:nvSpPr>
          <p:spPr>
            <a:xfrm>
              <a:off x="4061736" y="5421616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135F80-7B1F-1E44-A3C0-D822186F6C11}"/>
              </a:ext>
            </a:extLst>
          </p:cNvPr>
          <p:cNvGrpSpPr/>
          <p:nvPr/>
        </p:nvGrpSpPr>
        <p:grpSpPr>
          <a:xfrm>
            <a:off x="3600000" y="720000"/>
            <a:ext cx="1944419" cy="1980000"/>
            <a:chOff x="3764907" y="704157"/>
            <a:chExt cx="1944419" cy="1980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131B4FA-1836-8F4D-8E9C-5CC611D22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4907" y="704157"/>
              <a:ext cx="1944419" cy="19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132CEE2-8095-AF47-AAF9-B3B8CEA16ED5}"/>
                </a:ext>
              </a:extLst>
            </p:cNvPr>
            <p:cNvSpPr/>
            <p:nvPr/>
          </p:nvSpPr>
          <p:spPr>
            <a:xfrm>
              <a:off x="4131466" y="2518291"/>
              <a:ext cx="108000" cy="1080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3586755-C93A-F24D-AD6E-8D7BB217E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875" y="1070476"/>
            <a:ext cx="2636853" cy="2685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5BA3B1A4-3380-6448-A350-62540CB1634C}"/>
              </a:ext>
            </a:extLst>
          </p:cNvPr>
          <p:cNvSpPr/>
          <p:nvPr/>
        </p:nvSpPr>
        <p:spPr>
          <a:xfrm>
            <a:off x="6799946" y="3527994"/>
            <a:ext cx="146460" cy="14646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725B1-3435-1342-98D3-2EA37B987B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80CF9F-3012-7441-AFC7-0A4C8266B538}"/>
              </a:ext>
            </a:extLst>
          </p:cNvPr>
          <p:cNvSpPr/>
          <p:nvPr/>
        </p:nvSpPr>
        <p:spPr>
          <a:xfrm>
            <a:off x="8143381" y="1156043"/>
            <a:ext cx="630434" cy="8893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174C10-1CF2-7C47-98AD-67F919C1630D}"/>
              </a:ext>
            </a:extLst>
          </p:cNvPr>
          <p:cNvSpPr/>
          <p:nvPr/>
        </p:nvSpPr>
        <p:spPr>
          <a:xfrm>
            <a:off x="6654668" y="3013369"/>
            <a:ext cx="790443" cy="772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4" name="Left Arrow 43">
            <a:extLst>
              <a:ext uri="{FF2B5EF4-FFF2-40B4-BE49-F238E27FC236}">
                <a16:creationId xmlns:a16="http://schemas.microsoft.com/office/drawing/2014/main" id="{AFE8A2E4-07B8-1942-B8F5-1CED713A5D75}"/>
              </a:ext>
            </a:extLst>
          </p:cNvPr>
          <p:cNvSpPr/>
          <p:nvPr/>
        </p:nvSpPr>
        <p:spPr>
          <a:xfrm rot="8100000">
            <a:off x="469713" y="2686813"/>
            <a:ext cx="418641" cy="278883"/>
          </a:xfrm>
          <a:prstGeom prst="leftArrow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6924C2-B506-514A-AF49-15062E2018F4}"/>
              </a:ext>
            </a:extLst>
          </p:cNvPr>
          <p:cNvSpPr/>
          <p:nvPr/>
        </p:nvSpPr>
        <p:spPr>
          <a:xfrm>
            <a:off x="1501150" y="1983020"/>
            <a:ext cx="712380" cy="716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701F13-84C5-D34B-AD1E-42EC5F1AA1E9}"/>
              </a:ext>
            </a:extLst>
          </p:cNvPr>
          <p:cNvSpPr/>
          <p:nvPr/>
        </p:nvSpPr>
        <p:spPr>
          <a:xfrm>
            <a:off x="1690777" y="4636510"/>
            <a:ext cx="712380" cy="716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0A83B05-463F-8342-8D15-EDCF640151C3}"/>
              </a:ext>
            </a:extLst>
          </p:cNvPr>
          <p:cNvSpPr/>
          <p:nvPr/>
        </p:nvSpPr>
        <p:spPr>
          <a:xfrm>
            <a:off x="4572974" y="1982071"/>
            <a:ext cx="712380" cy="716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B814C0B-B3EB-0841-9CFA-F274AB79B818}"/>
              </a:ext>
            </a:extLst>
          </p:cNvPr>
          <p:cNvSpPr/>
          <p:nvPr/>
        </p:nvSpPr>
        <p:spPr>
          <a:xfrm>
            <a:off x="4762601" y="4635561"/>
            <a:ext cx="712380" cy="716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897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3" grpId="0" animBg="1"/>
      <p:bldP spid="24" grpId="0" animBg="1"/>
      <p:bldP spid="24" grpId="1" animBg="1"/>
      <p:bldP spid="26" grpId="0" animBg="1"/>
      <p:bldP spid="2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1C0344CE-2088-3441-80E7-F7DD19BFAA79}"/>
              </a:ext>
            </a:extLst>
          </p:cNvPr>
          <p:cNvSpPr txBox="1">
            <a:spLocks/>
          </p:cNvSpPr>
          <p:nvPr/>
        </p:nvSpPr>
        <p:spPr>
          <a:xfrm>
            <a:off x="270000" y="3420000"/>
            <a:ext cx="3134857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>
                <a:solidFill>
                  <a:schemeClr val="tx1"/>
                </a:solidFill>
              </a:rPr>
              <a:t>Uncertainty</a:t>
            </a:r>
            <a:endParaRPr lang="en-CH" sz="4000" dirty="0">
              <a:solidFill>
                <a:schemeClr val="tx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275FFF0-4017-7541-A078-90DF58542C8C}"/>
              </a:ext>
            </a:extLst>
          </p:cNvPr>
          <p:cNvSpPr txBox="1">
            <a:spLocks/>
          </p:cNvSpPr>
          <p:nvPr/>
        </p:nvSpPr>
        <p:spPr>
          <a:xfrm>
            <a:off x="270000" y="2628000"/>
            <a:ext cx="3134857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/>
              <a:t>Correspondence</a:t>
            </a:r>
            <a:endParaRPr lang="en-CH" sz="4400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62AE7CC-CAF6-294F-A804-3D7A6702F9FD}"/>
              </a:ext>
            </a:extLst>
          </p:cNvPr>
          <p:cNvSpPr txBox="1">
            <a:spLocks/>
          </p:cNvSpPr>
          <p:nvPr/>
        </p:nvSpPr>
        <p:spPr>
          <a:xfrm>
            <a:off x="1119883" y="1759653"/>
            <a:ext cx="985573" cy="5330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CH" sz="4400" b="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D3D6387-1990-DE42-A834-A92ADD0F7890}"/>
              </a:ext>
            </a:extLst>
          </p:cNvPr>
          <p:cNvSpPr txBox="1">
            <a:spLocks/>
          </p:cNvSpPr>
          <p:nvPr/>
        </p:nvSpPr>
        <p:spPr>
          <a:xfrm>
            <a:off x="305481" y="1835677"/>
            <a:ext cx="1628333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/>
              <a:t>GPMM</a:t>
            </a:r>
            <a:endParaRPr lang="en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3729D-64E9-4148-A312-AB838BE61A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0EA9AB-0C73-D64A-898C-354B79FD4509}"/>
              </a:ext>
            </a:extLst>
          </p:cNvPr>
          <p:cNvSpPr txBox="1">
            <a:spLocks/>
          </p:cNvSpPr>
          <p:nvPr/>
        </p:nvSpPr>
        <p:spPr>
          <a:xfrm>
            <a:off x="2196857" y="383795"/>
            <a:ext cx="2802516" cy="5666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dirty="0"/>
              <a:t>P-GiNGR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4E4C0A30-194B-404E-999B-5F6F81CB61C2}"/>
              </a:ext>
            </a:extLst>
          </p:cNvPr>
          <p:cNvSpPr txBox="1">
            <a:spLocks/>
          </p:cNvSpPr>
          <p:nvPr/>
        </p:nvSpPr>
        <p:spPr>
          <a:xfrm>
            <a:off x="4720376" y="385651"/>
            <a:ext cx="2451911" cy="48716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dirty="0"/>
              <a:t>/  GiNGR</a:t>
            </a:r>
            <a:endParaRPr lang="en-CH" sz="2800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7269491-5E0B-CD4F-A682-8EE55550305E}"/>
              </a:ext>
            </a:extLst>
          </p:cNvPr>
          <p:cNvSpPr txBox="1">
            <a:spLocks/>
          </p:cNvSpPr>
          <p:nvPr/>
        </p:nvSpPr>
        <p:spPr>
          <a:xfrm>
            <a:off x="1730647" y="1840055"/>
            <a:ext cx="1670347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800" dirty="0"/>
              <a:t>Kernel</a:t>
            </a:r>
            <a:endParaRPr lang="en-CH" dirty="0"/>
          </a:p>
        </p:txBody>
      </p:sp>
      <p:sp>
        <p:nvSpPr>
          <p:cNvPr id="40" name="!!CPD">
            <a:extLst>
              <a:ext uri="{FF2B5EF4-FFF2-40B4-BE49-F238E27FC236}">
                <a16:creationId xmlns:a16="http://schemas.microsoft.com/office/drawing/2014/main" id="{300BA491-538A-684E-A750-84A826A1EA2F}"/>
              </a:ext>
            </a:extLst>
          </p:cNvPr>
          <p:cNvSpPr txBox="1">
            <a:spLocks/>
          </p:cNvSpPr>
          <p:nvPr/>
        </p:nvSpPr>
        <p:spPr>
          <a:xfrm>
            <a:off x="3412565" y="1340640"/>
            <a:ext cx="1801894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CPD</a:t>
            </a:r>
            <a:endParaRPr lang="en-CH" sz="4400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DDB1B46-F21A-F94E-BE0B-DA99FA9D562C}"/>
              </a:ext>
            </a:extLst>
          </p:cNvPr>
          <p:cNvSpPr txBox="1">
            <a:spLocks/>
          </p:cNvSpPr>
          <p:nvPr/>
        </p:nvSpPr>
        <p:spPr>
          <a:xfrm>
            <a:off x="0" y="4464000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Point Set Registration: Coherent Point Drift</a:t>
            </a:r>
          </a:p>
          <a:p>
            <a:r>
              <a:rPr lang="en-CH" sz="1400" b="0" i="1" dirty="0"/>
              <a:t>[Myronenko, Song PAMI 2010]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553B8939-9774-2E46-937B-58BBC399B647}"/>
              </a:ext>
            </a:extLst>
          </p:cNvPr>
          <p:cNvSpPr txBox="1">
            <a:spLocks/>
          </p:cNvSpPr>
          <p:nvPr/>
        </p:nvSpPr>
        <p:spPr>
          <a:xfrm>
            <a:off x="0" y="5040000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Optimal Step Nonrigid ICP Algorithms for Surface Registration</a:t>
            </a:r>
          </a:p>
          <a:p>
            <a:r>
              <a:rPr lang="en-CH" sz="1400" b="0" i="1" dirty="0"/>
              <a:t>[Amberg et al, CVPR 2007]</a:t>
            </a:r>
          </a:p>
        </p:txBody>
      </p:sp>
      <p:sp>
        <p:nvSpPr>
          <p:cNvPr id="53" name="!!ICPT">
            <a:extLst>
              <a:ext uri="{FF2B5EF4-FFF2-40B4-BE49-F238E27FC236}">
                <a16:creationId xmlns:a16="http://schemas.microsoft.com/office/drawing/2014/main" id="{439B6DCE-6D7A-3146-B716-08982059AD1A}"/>
              </a:ext>
            </a:extLst>
          </p:cNvPr>
          <p:cNvSpPr txBox="1">
            <a:spLocks/>
          </p:cNvSpPr>
          <p:nvPr/>
        </p:nvSpPr>
        <p:spPr>
          <a:xfrm>
            <a:off x="5208496" y="1346828"/>
            <a:ext cx="1798029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ICP-T</a:t>
            </a:r>
            <a:endParaRPr lang="en-CH" sz="4400" dirty="0"/>
          </a:p>
        </p:txBody>
      </p:sp>
      <p:sp>
        <p:nvSpPr>
          <p:cNvPr id="54" name="!!ICPA">
            <a:extLst>
              <a:ext uri="{FF2B5EF4-FFF2-40B4-BE49-F238E27FC236}">
                <a16:creationId xmlns:a16="http://schemas.microsoft.com/office/drawing/2014/main" id="{B82761F9-5EB0-8745-982C-A4BBA691415F}"/>
              </a:ext>
            </a:extLst>
          </p:cNvPr>
          <p:cNvSpPr txBox="1">
            <a:spLocks/>
          </p:cNvSpPr>
          <p:nvPr/>
        </p:nvSpPr>
        <p:spPr>
          <a:xfrm>
            <a:off x="7014264" y="1346613"/>
            <a:ext cx="1805733" cy="47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ICP-A</a:t>
            </a:r>
            <a:endParaRPr lang="en-CH" sz="4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8173D-3389-E241-8A70-06C3788753B2}"/>
              </a:ext>
            </a:extLst>
          </p:cNvPr>
          <p:cNvCxnSpPr>
            <a:cxnSpLocks/>
          </p:cNvCxnSpPr>
          <p:nvPr/>
        </p:nvCxnSpPr>
        <p:spPr>
          <a:xfrm>
            <a:off x="180000" y="2627856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752E771-A9BF-744C-9A79-D90D8574DE13}"/>
              </a:ext>
            </a:extLst>
          </p:cNvPr>
          <p:cNvCxnSpPr>
            <a:cxnSpLocks/>
          </p:cNvCxnSpPr>
          <p:nvPr/>
        </p:nvCxnSpPr>
        <p:spPr>
          <a:xfrm>
            <a:off x="180000" y="3420000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9444C02-D35F-A641-A92B-8282CE26199E}"/>
              </a:ext>
            </a:extLst>
          </p:cNvPr>
          <p:cNvCxnSpPr>
            <a:cxnSpLocks/>
          </p:cNvCxnSpPr>
          <p:nvPr/>
        </p:nvCxnSpPr>
        <p:spPr>
          <a:xfrm>
            <a:off x="3412565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4D4E5B7-7D4E-FA4A-8DD7-AC549B36D8AC}"/>
              </a:ext>
            </a:extLst>
          </p:cNvPr>
          <p:cNvCxnSpPr>
            <a:cxnSpLocks/>
          </p:cNvCxnSpPr>
          <p:nvPr/>
        </p:nvCxnSpPr>
        <p:spPr>
          <a:xfrm>
            <a:off x="180000" y="1830186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E74A46B-545B-7C44-BA7B-78F8EC2F83AE}"/>
              </a:ext>
            </a:extLst>
          </p:cNvPr>
          <p:cNvCxnSpPr>
            <a:cxnSpLocks/>
          </p:cNvCxnSpPr>
          <p:nvPr/>
        </p:nvCxnSpPr>
        <p:spPr>
          <a:xfrm>
            <a:off x="180000" y="4201992"/>
            <a:ext cx="86400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249392-06E5-314F-B1E2-700BC33849EC}"/>
              </a:ext>
            </a:extLst>
          </p:cNvPr>
          <p:cNvCxnSpPr>
            <a:cxnSpLocks/>
          </p:cNvCxnSpPr>
          <p:nvPr/>
        </p:nvCxnSpPr>
        <p:spPr>
          <a:xfrm>
            <a:off x="5214462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888AD0-8825-B649-8968-41952232DBFA}"/>
              </a:ext>
            </a:extLst>
          </p:cNvPr>
          <p:cNvCxnSpPr>
            <a:cxnSpLocks/>
          </p:cNvCxnSpPr>
          <p:nvPr/>
        </p:nvCxnSpPr>
        <p:spPr>
          <a:xfrm>
            <a:off x="7010394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B859803-299B-784C-98C5-42ED1663C823}"/>
              </a:ext>
            </a:extLst>
          </p:cNvPr>
          <p:cNvCxnSpPr>
            <a:cxnSpLocks/>
          </p:cNvCxnSpPr>
          <p:nvPr/>
        </p:nvCxnSpPr>
        <p:spPr>
          <a:xfrm>
            <a:off x="8808432" y="1836000"/>
            <a:ext cx="0" cy="23760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1347E479-50B4-324E-B12E-0F96306C32FE}"/>
              </a:ext>
            </a:extLst>
          </p:cNvPr>
          <p:cNvSpPr txBox="1">
            <a:spLocks/>
          </p:cNvSpPr>
          <p:nvPr/>
        </p:nvSpPr>
        <p:spPr>
          <a:xfrm>
            <a:off x="3420000" y="1836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000" b="0" dirty="0"/>
              <a:t>Gaussian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5109DB1-592B-AB4A-B118-D8A62F2994CD}"/>
              </a:ext>
            </a:extLst>
          </p:cNvPr>
          <p:cNvSpPr txBox="1">
            <a:spLocks/>
          </p:cNvSpPr>
          <p:nvPr/>
        </p:nvSpPr>
        <p:spPr>
          <a:xfrm>
            <a:off x="5220000" y="1836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/>
              <a:t>i</a:t>
            </a:r>
            <a:r>
              <a:rPr lang="en-CH" sz="2000" b="0" dirty="0"/>
              <a:t>nv Laplacian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72B307-F8BF-B649-B2A7-ECAF0484FD44}"/>
              </a:ext>
            </a:extLst>
          </p:cNvPr>
          <p:cNvSpPr txBox="1">
            <a:spLocks/>
          </p:cNvSpPr>
          <p:nvPr/>
        </p:nvSpPr>
        <p:spPr>
          <a:xfrm>
            <a:off x="7020000" y="1836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0" dirty="0"/>
              <a:t>dot x</a:t>
            </a:r>
          </a:p>
          <a:p>
            <a:r>
              <a:rPr lang="en-GB" sz="2000" b="0" dirty="0" err="1"/>
              <a:t>i</a:t>
            </a:r>
            <a:r>
              <a:rPr lang="en-CH" sz="2000" b="0" dirty="0"/>
              <a:t>nv Laplacian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8686494-7D45-7749-A061-56A609FEA3F8}"/>
              </a:ext>
            </a:extLst>
          </p:cNvPr>
          <p:cNvSpPr txBox="1">
            <a:spLocks/>
          </p:cNvSpPr>
          <p:nvPr/>
        </p:nvSpPr>
        <p:spPr>
          <a:xfrm>
            <a:off x="3420000" y="2628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000" b="0" dirty="0"/>
              <a:t>Probabilistic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C4948-B102-2443-8BC2-88994A1828C8}"/>
              </a:ext>
            </a:extLst>
          </p:cNvPr>
          <p:cNvSpPr txBox="1">
            <a:spLocks/>
          </p:cNvSpPr>
          <p:nvPr/>
        </p:nvSpPr>
        <p:spPr>
          <a:xfrm>
            <a:off x="5220000" y="2628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000" b="0" dirty="0"/>
              <a:t>Closest Point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30E2F1D-5998-6246-A7C1-CA53B27F2331}"/>
              </a:ext>
            </a:extLst>
          </p:cNvPr>
          <p:cNvSpPr txBox="1">
            <a:spLocks/>
          </p:cNvSpPr>
          <p:nvPr/>
        </p:nvSpPr>
        <p:spPr>
          <a:xfrm>
            <a:off x="7020000" y="2628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000" b="0" dirty="0"/>
              <a:t>Closest Point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F8D9B0-DB59-3946-BCF3-21C38E9AC109}"/>
              </a:ext>
            </a:extLst>
          </p:cNvPr>
          <p:cNvSpPr txBox="1">
            <a:spLocks/>
          </p:cNvSpPr>
          <p:nvPr/>
        </p:nvSpPr>
        <p:spPr>
          <a:xfrm>
            <a:off x="5220000" y="3420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000" b="0" dirty="0"/>
              <a:t>Manual</a:t>
            </a:r>
          </a:p>
          <a:p>
            <a:r>
              <a:rPr lang="en-CH" sz="2000" b="0" dirty="0"/>
              <a:t>Global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252C1E0-1FDF-B94B-B1E0-62B38F644007}"/>
              </a:ext>
            </a:extLst>
          </p:cNvPr>
          <p:cNvSpPr txBox="1">
            <a:spLocks/>
          </p:cNvSpPr>
          <p:nvPr/>
        </p:nvSpPr>
        <p:spPr>
          <a:xfrm>
            <a:off x="7020000" y="3420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000" b="0" dirty="0"/>
              <a:t>Manual</a:t>
            </a:r>
          </a:p>
          <a:p>
            <a:r>
              <a:rPr lang="en-CH" sz="2000" b="0" dirty="0"/>
              <a:t>Global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648453D-135D-CE4D-905D-05A36A2702CF}"/>
              </a:ext>
            </a:extLst>
          </p:cNvPr>
          <p:cNvSpPr txBox="1">
            <a:spLocks/>
          </p:cNvSpPr>
          <p:nvPr/>
        </p:nvSpPr>
        <p:spPr>
          <a:xfrm>
            <a:off x="3420000" y="3420000"/>
            <a:ext cx="1794195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0" tIns="0" rIns="0" bIns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000" b="0" dirty="0"/>
              <a:t>Automatic</a:t>
            </a:r>
          </a:p>
          <a:p>
            <a:r>
              <a:rPr lang="en-CH" sz="2000" b="0" dirty="0"/>
              <a:t>Independent</a:t>
            </a:r>
          </a:p>
        </p:txBody>
      </p:sp>
    </p:spTree>
    <p:extLst>
      <p:ext uri="{BB962C8B-B14F-4D97-AF65-F5344CB8AC3E}">
        <p14:creationId xmlns:p14="http://schemas.microsoft.com/office/powerpoint/2010/main" val="23627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F503A4-977D-AD40-8584-662F46AFB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01"/>
          <a:stretch/>
        </p:blipFill>
        <p:spPr>
          <a:xfrm>
            <a:off x="124423" y="2137022"/>
            <a:ext cx="8929171" cy="1959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BE1B217-0418-CB48-8BB0-4E7A6591A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489" y="1124104"/>
            <a:ext cx="2250000" cy="870300"/>
          </a:xfrm>
        </p:spPr>
        <p:txBody>
          <a:bodyPr/>
          <a:lstStyle/>
          <a:p>
            <a:r>
              <a:rPr lang="en-CH" sz="2800" dirty="0"/>
              <a:t>GiNGR</a:t>
            </a:r>
            <a:br>
              <a:rPr lang="en-CH" sz="2800" dirty="0"/>
            </a:br>
            <a:r>
              <a:rPr lang="en-CH" sz="2800" dirty="0"/>
              <a:t>ICP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179778-6081-A540-8D5C-BAA0BAD9C00B}"/>
              </a:ext>
            </a:extLst>
          </p:cNvPr>
          <p:cNvSpPr txBox="1">
            <a:spLocks/>
          </p:cNvSpPr>
          <p:nvPr/>
        </p:nvSpPr>
        <p:spPr>
          <a:xfrm>
            <a:off x="2697826" y="1118864"/>
            <a:ext cx="22500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P-GiNGR</a:t>
            </a:r>
            <a:br>
              <a:rPr lang="en-CH" sz="2800" dirty="0"/>
            </a:br>
            <a:r>
              <a:rPr lang="en-CH" sz="2800" dirty="0"/>
              <a:t>ICP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208A9DD-9F31-5240-87D2-7D1BB38ADF64}"/>
              </a:ext>
            </a:extLst>
          </p:cNvPr>
          <p:cNvSpPr txBox="1">
            <a:spLocks/>
          </p:cNvSpPr>
          <p:nvPr/>
        </p:nvSpPr>
        <p:spPr>
          <a:xfrm>
            <a:off x="4768418" y="1124104"/>
            <a:ext cx="22500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GiNGR</a:t>
            </a:r>
            <a:br>
              <a:rPr lang="en-CH" sz="2800" dirty="0"/>
            </a:br>
            <a:r>
              <a:rPr lang="en-CH" sz="2800" dirty="0"/>
              <a:t>CPD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B3598D8-E3B4-CD42-B11F-49F04DFA6EC4}"/>
              </a:ext>
            </a:extLst>
          </p:cNvPr>
          <p:cNvSpPr txBox="1">
            <a:spLocks/>
          </p:cNvSpPr>
          <p:nvPr/>
        </p:nvSpPr>
        <p:spPr>
          <a:xfrm>
            <a:off x="6803594" y="1129344"/>
            <a:ext cx="22500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P-GiNGR</a:t>
            </a:r>
            <a:br>
              <a:rPr lang="en-CH" sz="2800" dirty="0"/>
            </a:br>
            <a:r>
              <a:rPr lang="en-CH" sz="2800" dirty="0"/>
              <a:t>CPD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C005D-EC93-1E44-8C36-16484348CA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334F46E-359C-BA4B-9FF4-B4A0B6FEAF1A}"/>
              </a:ext>
            </a:extLst>
          </p:cNvPr>
          <p:cNvSpPr txBox="1">
            <a:spLocks/>
          </p:cNvSpPr>
          <p:nvPr/>
        </p:nvSpPr>
        <p:spPr>
          <a:xfrm>
            <a:off x="-5862" y="88900"/>
            <a:ext cx="9144000" cy="7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400" dirty="0"/>
              <a:t>  MAP Estimate Comparison</a:t>
            </a:r>
          </a:p>
        </p:txBody>
      </p:sp>
    </p:spTree>
    <p:extLst>
      <p:ext uri="{BB962C8B-B14F-4D97-AF65-F5344CB8AC3E}">
        <p14:creationId xmlns:p14="http://schemas.microsoft.com/office/powerpoint/2010/main" val="96084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723016-04BA-B845-AB90-FAD21CA5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988" y="536034"/>
            <a:ext cx="741579" cy="4642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070BB1-A53A-1D4B-96CD-D3D38A40B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628" y="1472206"/>
            <a:ext cx="559445" cy="277058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B45470-69DB-AF4C-A29F-0C7C98A9A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1170778" y="2422350"/>
            <a:ext cx="5715000" cy="870300"/>
          </a:xfrm>
        </p:spPr>
        <p:txBody>
          <a:bodyPr/>
          <a:lstStyle/>
          <a:p>
            <a:r>
              <a:rPr lang="en-CH" sz="4800" b="0" dirty="0"/>
              <a:t>Target</a:t>
            </a:r>
            <a:endParaRPr lang="en-CH" sz="4400" b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CDF683F-6A98-6D43-970E-27F3192BF153}"/>
              </a:ext>
            </a:extLst>
          </p:cNvPr>
          <p:cNvSpPr txBox="1">
            <a:spLocks/>
          </p:cNvSpPr>
          <p:nvPr/>
        </p:nvSpPr>
        <p:spPr>
          <a:xfrm rot="16200000">
            <a:off x="840781" y="2422350"/>
            <a:ext cx="57150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4800" b="0" dirty="0"/>
              <a:t>Posterior</a:t>
            </a:r>
            <a:endParaRPr lang="en-CH" sz="4400" b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A6C473-F7BA-2F41-BAB1-030031C6F944}"/>
              </a:ext>
            </a:extLst>
          </p:cNvPr>
          <p:cNvSpPr txBox="1">
            <a:spLocks/>
          </p:cNvSpPr>
          <p:nvPr/>
        </p:nvSpPr>
        <p:spPr>
          <a:xfrm rot="16200000">
            <a:off x="3001662" y="2422350"/>
            <a:ext cx="57150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4800" b="0" dirty="0"/>
              <a:t>Normal</a:t>
            </a:r>
            <a:endParaRPr lang="en-CH" sz="4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68EB2-DA43-6F4D-A0A0-F578D5506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502"/>
          <a:stretch/>
        </p:blipFill>
        <p:spPr>
          <a:xfrm>
            <a:off x="1690334" y="213101"/>
            <a:ext cx="1137616" cy="5288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0571D-B0E7-D04F-82C0-82495EFB7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502"/>
          <a:stretch/>
        </p:blipFill>
        <p:spPr>
          <a:xfrm>
            <a:off x="3774763" y="213098"/>
            <a:ext cx="1137616" cy="5288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4D49A6-3595-5E4F-95B7-3C9C5E9296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502"/>
          <a:stretch/>
        </p:blipFill>
        <p:spPr>
          <a:xfrm>
            <a:off x="5892969" y="213098"/>
            <a:ext cx="1137616" cy="52887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32FD5-FBF5-B943-B25F-CFBC96EBC5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547" r="24010"/>
          <a:stretch/>
        </p:blipFill>
        <p:spPr>
          <a:xfrm>
            <a:off x="7656568" y="585961"/>
            <a:ext cx="438565" cy="45430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7EECB-575F-F542-9290-C0A656A526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BF47C0-C551-2840-8BF8-76E3DD8A547D}"/>
              </a:ext>
            </a:extLst>
          </p:cNvPr>
          <p:cNvSpPr/>
          <p:nvPr/>
        </p:nvSpPr>
        <p:spPr>
          <a:xfrm>
            <a:off x="4051662" y="1738566"/>
            <a:ext cx="712380" cy="15814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590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1C89B68-ED59-CE44-9BF3-044450E1830B}"/>
              </a:ext>
            </a:extLst>
          </p:cNvPr>
          <p:cNvGrpSpPr/>
          <p:nvPr/>
        </p:nvGrpSpPr>
        <p:grpSpPr>
          <a:xfrm>
            <a:off x="0" y="0"/>
            <a:ext cx="9144000" cy="5715000"/>
            <a:chOff x="0" y="0"/>
            <a:chExt cx="9144000" cy="5715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99F565-3615-8147-8571-BF4325724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0"/>
            </a:blip>
            <a:srcRect t="8230" b="8437"/>
            <a:stretch/>
          </p:blipFill>
          <p:spPr>
            <a:xfrm>
              <a:off x="0" y="0"/>
              <a:ext cx="9144000" cy="5715000"/>
            </a:xfrm>
            <a:prstGeom prst="rect">
              <a:avLst/>
            </a:prstGeom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4AFB24-6337-9E41-A4BC-08DC14342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01" t="38014" r="16280" b="29464"/>
            <a:stretch/>
          </p:blipFill>
          <p:spPr>
            <a:xfrm>
              <a:off x="4967805" y="3407569"/>
              <a:ext cx="4176195" cy="11001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B59842-CCE3-2F48-8920-F796D246F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63" t="28798" r="2945" b="18302"/>
            <a:stretch/>
          </p:blipFill>
          <p:spPr>
            <a:xfrm>
              <a:off x="0" y="3757613"/>
              <a:ext cx="5536406" cy="17467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AD373F5-1288-E043-A986-B5ECF99FB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200" y="945498"/>
            <a:ext cx="1889540" cy="3526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390D1E-E604-4D4B-B363-D21861A4F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394" y="2919153"/>
            <a:ext cx="7133214" cy="2377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DF4F9C0-FF8C-A94B-AD03-22AD66AC8341}"/>
              </a:ext>
            </a:extLst>
          </p:cNvPr>
          <p:cNvGrpSpPr/>
          <p:nvPr/>
        </p:nvGrpSpPr>
        <p:grpSpPr>
          <a:xfrm>
            <a:off x="3603184" y="284985"/>
            <a:ext cx="2237044" cy="2377738"/>
            <a:chOff x="2826349" y="273307"/>
            <a:chExt cx="2237044" cy="23777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5D73B0-E560-1646-8090-FED317E8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80479"/>
            <a:stretch/>
          </p:blipFill>
          <p:spPr>
            <a:xfrm>
              <a:off x="2826349" y="273307"/>
              <a:ext cx="928356" cy="23777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8A9635-2B4B-714E-91C6-A6F2B3193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1014"/>
            <a:stretch/>
          </p:blipFill>
          <p:spPr>
            <a:xfrm>
              <a:off x="3684976" y="273307"/>
              <a:ext cx="1378417" cy="2377738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B7216-04DD-8C4F-BA00-84F65D57A1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5C5C12-1295-CC49-A903-42C0309A7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6708" y="2264443"/>
            <a:ext cx="1378417" cy="304666"/>
          </a:xfrm>
          <a:solidFill>
            <a:schemeClr val="bg1"/>
          </a:solidFill>
        </p:spPr>
        <p:txBody>
          <a:bodyPr/>
          <a:lstStyle/>
          <a:p>
            <a:r>
              <a:rPr lang="en-CH" sz="2000" b="0" dirty="0"/>
              <a:t>P-GiNGR</a:t>
            </a:r>
            <a:endParaRPr lang="en-CH" sz="1800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03667-A7E7-A74A-80FA-ED9B1B7F23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298" y="871143"/>
            <a:ext cx="1132871" cy="450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2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apps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7342" y="2422350"/>
            <a:ext cx="6036658" cy="870300"/>
          </a:xfrm>
        </p:spPr>
        <p:txBody>
          <a:bodyPr/>
          <a:lstStyle/>
          <a:p>
            <a:r>
              <a:rPr lang="en-CH" sz="4800" dirty="0"/>
              <a:t>Applications</a:t>
            </a:r>
            <a:endParaRPr lang="en-CH" sz="4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79189-AC3E-EB47-87D9-C83DD9F79F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A0959D-2F5D-F449-B14D-8060E426CF3A}"/>
              </a:ext>
            </a:extLst>
          </p:cNvPr>
          <p:cNvSpPr txBox="1">
            <a:spLocks/>
          </p:cNvSpPr>
          <p:nvPr/>
        </p:nvSpPr>
        <p:spPr>
          <a:xfrm>
            <a:off x="0" y="2422350"/>
            <a:ext cx="5025154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4800" dirty="0"/>
              <a:t>P-GiNGR</a:t>
            </a:r>
            <a:endParaRPr lang="en-CH" sz="4400" dirty="0"/>
          </a:p>
        </p:txBody>
      </p:sp>
    </p:spTree>
    <p:extLst>
      <p:ext uri="{BB962C8B-B14F-4D97-AF65-F5344CB8AC3E}">
        <p14:creationId xmlns:p14="http://schemas.microsoft.com/office/powerpoint/2010/main" val="3462007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057F48-ECB1-5C4E-9344-52EC15DC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312" y="838625"/>
            <a:ext cx="1078688" cy="1522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88027-3324-AB4F-BEB1-0145C1248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2" y="824994"/>
            <a:ext cx="1078688" cy="1522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9C5D78-1C5D-9642-9D0E-873AB6EB6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551" y="842838"/>
            <a:ext cx="1078688" cy="1522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42FBFE-EAB0-2F40-A712-C16C867B6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446" y="824993"/>
            <a:ext cx="1078688" cy="152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A6D9A-6A14-B742-AA51-B8B879D0E0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19" r="42137"/>
          <a:stretch/>
        </p:blipFill>
        <p:spPr>
          <a:xfrm>
            <a:off x="7990974" y="2394512"/>
            <a:ext cx="745927" cy="3452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4731F-C84F-154F-B2DC-C5B1D0458E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9" r="44368"/>
          <a:stretch/>
        </p:blipFill>
        <p:spPr>
          <a:xfrm>
            <a:off x="6586943" y="2387503"/>
            <a:ext cx="745927" cy="3452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A845F-C2E1-354B-A25B-D3521987DD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92" r="42551"/>
          <a:stretch/>
        </p:blipFill>
        <p:spPr>
          <a:xfrm>
            <a:off x="7271700" y="2380496"/>
            <a:ext cx="761045" cy="3452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92DFA-BE47-834F-A6D2-71830FB14C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370" r="44345"/>
          <a:stretch/>
        </p:blipFill>
        <p:spPr>
          <a:xfrm>
            <a:off x="6181860" y="2394517"/>
            <a:ext cx="570656" cy="3452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4D193D-BCA0-AA4D-93EA-BCA270A52C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881" y="4075252"/>
            <a:ext cx="4889500" cy="1384300"/>
          </a:xfrm>
          <a:prstGeom prst="rect">
            <a:avLst/>
          </a:prstGeom>
          <a:solidFill>
            <a:schemeClr val="l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DFE2E4-10A5-5C4F-9B38-AE4124C416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6776" y="1274197"/>
            <a:ext cx="760481" cy="1073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B0E182-96E4-AC4D-BD7F-08A2A027F3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9968" y="1264922"/>
            <a:ext cx="760481" cy="1073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48FC2B-7B6F-A14C-A612-4632D77F49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61884" y="1283472"/>
            <a:ext cx="760481" cy="1073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101E00-D285-E04B-B6B9-7B8593C7CE2E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85828" y="1156788"/>
            <a:ext cx="591517" cy="83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D1C9B4F-F3A8-8747-8EEE-218716286D5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42572" y="1179950"/>
            <a:ext cx="591517" cy="83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383BD91-14F5-ED4A-95E1-6430FED117A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0367" y="1156788"/>
            <a:ext cx="591517" cy="835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506;p51">
            <a:extLst>
              <a:ext uri="{FF2B5EF4-FFF2-40B4-BE49-F238E27FC236}">
                <a16:creationId xmlns:a16="http://schemas.microsoft.com/office/drawing/2014/main" id="{400E961B-52AA-A148-9E0D-955551CB9851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72041" y="2210929"/>
            <a:ext cx="1761275" cy="1617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2242E-DD90-E149-A981-892E6C577F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!!apps">
            <a:extLst>
              <a:ext uri="{FF2B5EF4-FFF2-40B4-BE49-F238E27FC236}">
                <a16:creationId xmlns:a16="http://schemas.microsoft.com/office/drawing/2014/main" id="{F8A7A3CA-FC07-5B49-A2C1-DFB37CCE7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12489"/>
            <a:ext cx="9144000" cy="870300"/>
          </a:xfrm>
        </p:spPr>
        <p:txBody>
          <a:bodyPr/>
          <a:lstStyle/>
          <a:p>
            <a:r>
              <a:rPr lang="en-CH" sz="4000" dirty="0"/>
              <a:t>Applications</a:t>
            </a:r>
            <a:endParaRPr lang="en-CH" sz="44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0C8B0F0-D203-594D-8571-F2D3495A2173}"/>
              </a:ext>
            </a:extLst>
          </p:cNvPr>
          <p:cNvSpPr txBox="1">
            <a:spLocks/>
          </p:cNvSpPr>
          <p:nvPr/>
        </p:nvSpPr>
        <p:spPr>
          <a:xfrm>
            <a:off x="5860179" y="234343"/>
            <a:ext cx="2531077" cy="6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Analyze Data</a:t>
            </a:r>
            <a:endParaRPr lang="en-CH" sz="3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8EBA68-C667-E34B-8E62-2EF63622560F}"/>
              </a:ext>
            </a:extLst>
          </p:cNvPr>
          <p:cNvSpPr txBox="1">
            <a:spLocks/>
          </p:cNvSpPr>
          <p:nvPr/>
        </p:nvSpPr>
        <p:spPr>
          <a:xfrm>
            <a:off x="269581" y="255448"/>
            <a:ext cx="3246351" cy="6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800" dirty="0"/>
              <a:t>Build Statistical Models</a:t>
            </a:r>
            <a:endParaRPr lang="en-CH" sz="3200" dirty="0"/>
          </a:p>
        </p:txBody>
      </p:sp>
    </p:spTree>
    <p:extLst>
      <p:ext uri="{BB962C8B-B14F-4D97-AF65-F5344CB8AC3E}">
        <p14:creationId xmlns:p14="http://schemas.microsoft.com/office/powerpoint/2010/main" val="485562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A79CF-3EA0-004A-A7BC-CC49C00B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99" y="30532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FEB6B-44AC-F141-B992-CB969FB7C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999" y="30532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B14D46-E18C-AE40-B877-D106FB86E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999" y="30532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EBE965-7D8E-9F48-9805-C225F9BCD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99" y="30532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4E842E-760C-214A-B13A-98EC77E6D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99" y="30532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0BF266-30BB-5B48-962A-AD38F9AC4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999" y="5188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794D3A-1D82-4A42-BE7D-FAE610A97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7999" y="5188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0E4FB5-1F44-3B40-BF32-8DCEA8A868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9999" y="5188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41B038-BD00-2748-82D3-96B52B1D47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999" y="5188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E0214C-7AF6-8C42-8216-DA48AA9AA4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999" y="533268"/>
            <a:ext cx="730498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EA626E90-ABC3-E545-91F0-711FADD9CC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7891A2DF-9910-2044-B5EA-4F45EA55CA40}"/>
              </a:ext>
            </a:extLst>
          </p:cNvPr>
          <p:cNvSpPr txBox="1">
            <a:spLocks/>
          </p:cNvSpPr>
          <p:nvPr/>
        </p:nvSpPr>
        <p:spPr>
          <a:xfrm>
            <a:off x="3717271" y="3397345"/>
            <a:ext cx="3093439" cy="175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000" dirty="0">
                <a:solidFill>
                  <a:srgbClr val="FF0000"/>
                </a:solidFill>
              </a:rPr>
              <a:t>Red</a:t>
            </a:r>
            <a:r>
              <a:rPr lang="en-CH" sz="2000" b="0" dirty="0"/>
              <a:t>: Partial</a:t>
            </a:r>
          </a:p>
          <a:p>
            <a:pPr algn="l"/>
            <a:r>
              <a:rPr lang="en-CH" sz="2000" dirty="0">
                <a:solidFill>
                  <a:srgbClr val="FFC000"/>
                </a:solidFill>
              </a:rPr>
              <a:t>Orange</a:t>
            </a:r>
            <a:r>
              <a:rPr lang="en-CH" sz="2000" b="0" dirty="0"/>
              <a:t>: Ground-Truth</a:t>
            </a:r>
          </a:p>
          <a:p>
            <a:pPr algn="l"/>
            <a:r>
              <a:rPr lang="en-CH" sz="2000" dirty="0">
                <a:solidFill>
                  <a:srgbClr val="92D050"/>
                </a:solidFill>
              </a:rPr>
              <a:t>Green</a:t>
            </a:r>
            <a:r>
              <a:rPr lang="en-CH" sz="2000" b="0" dirty="0"/>
              <a:t>: MAP</a:t>
            </a:r>
          </a:p>
          <a:p>
            <a:pPr algn="l"/>
            <a:r>
              <a:rPr lang="en-CH" sz="2000" dirty="0">
                <a:solidFill>
                  <a:srgbClr val="0070C0"/>
                </a:solidFill>
              </a:rPr>
              <a:t>Blue</a:t>
            </a:r>
            <a:r>
              <a:rPr lang="en-CH" sz="2000" b="0" dirty="0"/>
              <a:t>: Mean</a:t>
            </a:r>
            <a:endParaRPr lang="en-CH" sz="2000" dirty="0"/>
          </a:p>
          <a:p>
            <a:pPr algn="l"/>
            <a:r>
              <a:rPr lang="en-CH" sz="2000" dirty="0"/>
              <a:t>Black</a:t>
            </a:r>
            <a:r>
              <a:rPr lang="en-CH" sz="2000" b="0" dirty="0"/>
              <a:t>: Random Samples</a:t>
            </a:r>
            <a:endParaRPr lang="en-CH" b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9F8ADEB-B7E3-694B-8310-5FD90D61CCA3}"/>
              </a:ext>
            </a:extLst>
          </p:cNvPr>
          <p:cNvSpPr txBox="1">
            <a:spLocks/>
          </p:cNvSpPr>
          <p:nvPr/>
        </p:nvSpPr>
        <p:spPr>
          <a:xfrm>
            <a:off x="-5862" y="88900"/>
            <a:ext cx="9144000" cy="7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400" dirty="0"/>
              <a:t>  Statistical Models from Partial Data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CA0B78-3A0F-5545-9BBA-20403179C8B6}"/>
              </a:ext>
            </a:extLst>
          </p:cNvPr>
          <p:cNvSpPr/>
          <p:nvPr/>
        </p:nvSpPr>
        <p:spPr>
          <a:xfrm>
            <a:off x="6559991" y="1307208"/>
            <a:ext cx="2179805" cy="4407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8980CF-329C-F740-8AE2-CAC408F84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9991" y="1111665"/>
            <a:ext cx="2179805" cy="46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C6E2C9-3D8A-EE4F-88F6-B787BAAB88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9991" y="1111665"/>
            <a:ext cx="2179805" cy="46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40D4C7-4B26-F145-97CE-6F537FCD1E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9991" y="1111665"/>
            <a:ext cx="2179805" cy="46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ED974A-6B96-F643-8190-8FEF43FDFD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9991" y="1111665"/>
            <a:ext cx="2179805" cy="46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EC44D-C60C-9B40-9C54-DE5CB06DAB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59991" y="1111665"/>
            <a:ext cx="2179805" cy="46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D2FAB0-D784-8340-B329-3E88565851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59991" y="1111665"/>
            <a:ext cx="2179805" cy="46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945DE-C042-2347-8B84-437E197736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991" y="1111665"/>
            <a:ext cx="2179805" cy="46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CAB759-5618-9948-9D62-6683865975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77502" y="1111665"/>
            <a:ext cx="2179805" cy="46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70B1ABC-5F23-364F-BF3D-C0108CEB30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16473" y="479600"/>
            <a:ext cx="1099329" cy="2520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2A75D8C-76AE-E34B-B1CB-BAA4E8E7DAC7}"/>
              </a:ext>
            </a:extLst>
          </p:cNvPr>
          <p:cNvSpPr/>
          <p:nvPr/>
        </p:nvSpPr>
        <p:spPr>
          <a:xfrm>
            <a:off x="2885657" y="3151949"/>
            <a:ext cx="437092" cy="582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831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/>
      <p:bldP spid="29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6ED090-C5CB-E043-B045-530781DE89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E1EB1-B1E8-A14F-BED8-F53305402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635C2-7AC2-024B-A117-09D7DE696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828985-645C-F64D-AE26-09D210F5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02E24E-84D3-4F4F-B58F-F56AF9685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6971E-89A2-3A43-992D-9BB23AB19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22293A6-D55E-C742-82C8-474F6D9FEE0B}"/>
              </a:ext>
            </a:extLst>
          </p:cNvPr>
          <p:cNvSpPr txBox="1">
            <a:spLocks/>
          </p:cNvSpPr>
          <p:nvPr/>
        </p:nvSpPr>
        <p:spPr>
          <a:xfrm>
            <a:off x="-5862" y="88900"/>
            <a:ext cx="9144000" cy="7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CH" sz="2400" dirty="0"/>
              <a:t>  Statistical Models from Partial Data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1BEC21-5109-DD4D-86CF-373A1EC73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065" y="5095009"/>
            <a:ext cx="3940936" cy="365926"/>
          </a:xfrm>
        </p:spPr>
        <p:txBody>
          <a:bodyPr/>
          <a:lstStyle/>
          <a:p>
            <a:r>
              <a:rPr lang="en-CH" sz="2400" dirty="0"/>
              <a:t>Unseen data</a:t>
            </a:r>
            <a:endParaRPr lang="en-CH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95C45-1473-BB42-8CC7-7016CE0B6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002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F027E3-BC7F-E54E-8498-22FD6C5FA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4002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E8580A-441E-F64C-85CD-871B2D3FC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4002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428337-C804-4645-B3F0-CB74BF10DC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4002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04E896-48D5-834D-AF80-C2D5F5B00C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24002" y="72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18BD81-493B-9F48-902A-5FAF84AD51ED}"/>
              </a:ext>
            </a:extLst>
          </p:cNvPr>
          <p:cNvSpPr txBox="1">
            <a:spLocks/>
          </p:cNvSpPr>
          <p:nvPr/>
        </p:nvSpPr>
        <p:spPr>
          <a:xfrm>
            <a:off x="4572000" y="5095009"/>
            <a:ext cx="4572000" cy="36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2400" dirty="0"/>
              <a:t>Training data</a:t>
            </a:r>
            <a:endParaRPr lang="en-CH" sz="2000" dirty="0"/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41D57B0D-5D68-2E44-9625-FAED8371ED35}"/>
              </a:ext>
            </a:extLst>
          </p:cNvPr>
          <p:cNvSpPr/>
          <p:nvPr/>
        </p:nvSpPr>
        <p:spPr>
          <a:xfrm rot="10800000">
            <a:off x="1769810" y="3792846"/>
            <a:ext cx="418641" cy="278883"/>
          </a:xfrm>
          <a:prstGeom prst="lef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0C20ED-AA6B-2C4A-ADFD-0707C281A2B2}"/>
              </a:ext>
            </a:extLst>
          </p:cNvPr>
          <p:cNvSpPr/>
          <p:nvPr/>
        </p:nvSpPr>
        <p:spPr>
          <a:xfrm flipV="1">
            <a:off x="2266682" y="3329187"/>
            <a:ext cx="1912512" cy="5473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5" name="Left Arrow 34">
            <a:extLst>
              <a:ext uri="{FF2B5EF4-FFF2-40B4-BE49-F238E27FC236}">
                <a16:creationId xmlns:a16="http://schemas.microsoft.com/office/drawing/2014/main" id="{7DDB3521-4FBC-C248-8CB3-403547237574}"/>
              </a:ext>
            </a:extLst>
          </p:cNvPr>
          <p:cNvSpPr/>
          <p:nvPr/>
        </p:nvSpPr>
        <p:spPr>
          <a:xfrm rot="5400000">
            <a:off x="3044905" y="3993909"/>
            <a:ext cx="418641" cy="278883"/>
          </a:xfrm>
          <a:prstGeom prst="lef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6" name="Left Arrow 35">
            <a:extLst>
              <a:ext uri="{FF2B5EF4-FFF2-40B4-BE49-F238E27FC236}">
                <a16:creationId xmlns:a16="http://schemas.microsoft.com/office/drawing/2014/main" id="{FB2CE4E3-A8D1-7A47-8FF8-76E75B305C19}"/>
              </a:ext>
            </a:extLst>
          </p:cNvPr>
          <p:cNvSpPr/>
          <p:nvPr/>
        </p:nvSpPr>
        <p:spPr>
          <a:xfrm>
            <a:off x="8214679" y="1960302"/>
            <a:ext cx="418641" cy="278883"/>
          </a:xfrm>
          <a:prstGeom prst="lef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576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conclusion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22350"/>
            <a:ext cx="9144000" cy="870300"/>
          </a:xfrm>
        </p:spPr>
        <p:txBody>
          <a:bodyPr/>
          <a:lstStyle/>
          <a:p>
            <a:r>
              <a:rPr lang="en-CH" sz="4800" dirty="0"/>
              <a:t>Conclusion</a:t>
            </a:r>
            <a:endParaRPr lang="en-CH" sz="4400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5AEF4FF4-47F5-A04E-8042-C3BCA0C1CD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3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partial">
            <a:extLst>
              <a:ext uri="{FF2B5EF4-FFF2-40B4-BE49-F238E27FC236}">
                <a16:creationId xmlns:a16="http://schemas.microsoft.com/office/drawing/2014/main" id="{A88515AD-AFE6-784F-93E2-B62D6D9B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4372"/>
          <a:stretch/>
        </p:blipFill>
        <p:spPr>
          <a:xfrm>
            <a:off x="3722766" y="1385250"/>
            <a:ext cx="1658624" cy="2405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402FC-A559-1A47-97AA-E30D3A2B4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" y="174974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B96DD-0609-EC4A-9A27-CEF4E57E2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002" y="163814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4F3BB-8CFE-8C4E-89E8-3133F9907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73" y="2952750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94B78-F96B-A74C-B89E-D12F11EA4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009" y="133302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BA4EA-2E02-D54A-9B00-386C2A524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092" y="158755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814E8-3792-F441-A958-14F4D05F0E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1663" y="174972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A7C74D-A1F9-8846-8695-DDC2356560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4445" y="174972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528BCC-AD5E-114D-815D-FC0CE77A22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7484" y="150137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A84CC7-E16F-7747-92E8-3B94924F6F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8333" y="163818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E2EA6B-320F-A444-A33E-B1CA7C1E19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8353" y="179989"/>
            <a:ext cx="1187450" cy="276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04DD6E-4997-2F45-9151-16ACEF0F51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3914" y="2944471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28C73C-D095-7748-BBA0-6D5AE09017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44445" y="2950135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498493-16A6-5C47-AB64-F25E31517D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1183" y="2950135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FDC0AB7-9A68-C849-9382-255ABB3697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20648" y="2933962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9C7C15-8C91-0C4F-B667-9FC06CF9B7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5863" y="2933962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BA8879-D98C-5843-BD3D-8301526402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26679" y="2959072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B56DA-8B4F-4E4C-A326-23F789D6D2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87278" y="2950135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2CC643-17F1-0D47-AEF4-BCDFE7F31CF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9920" y="2953187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CCC252B-A3E5-BE49-B35B-31411B439F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8476" y="2968274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9AEB05-8622-1B46-9E63-4BBFA2871F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8476" y="174972"/>
            <a:ext cx="1187451" cy="2762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58D00-EFA5-7B4C-A70F-43C4F97F7FF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effectLst/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9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3242284-5CDC-3B4C-BC57-856872FC7D4A}"/>
              </a:ext>
            </a:extLst>
          </p:cNvPr>
          <p:cNvGrpSpPr/>
          <p:nvPr/>
        </p:nvGrpSpPr>
        <p:grpSpPr>
          <a:xfrm>
            <a:off x="81996" y="166186"/>
            <a:ext cx="2776497" cy="2981292"/>
            <a:chOff x="481272" y="731429"/>
            <a:chExt cx="2776497" cy="29812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7849D2-BC9C-B04B-AFD2-F13E39C46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92"/>
            <a:stretch/>
          </p:blipFill>
          <p:spPr>
            <a:xfrm>
              <a:off x="2527484" y="1951629"/>
              <a:ext cx="646655" cy="16212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C72E8A-B191-A047-914E-4A602622B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272" y="731429"/>
              <a:ext cx="937777" cy="29812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49C19D-0775-AF43-A6CC-6A6547031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b="59013"/>
            <a:stretch/>
          </p:blipFill>
          <p:spPr>
            <a:xfrm>
              <a:off x="2319992" y="731429"/>
              <a:ext cx="937777" cy="1221939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0209399-6A66-5B47-9C30-EE457EC9A296}"/>
                </a:ext>
              </a:extLst>
            </p:cNvPr>
            <p:cNvSpPr/>
            <p:nvPr/>
          </p:nvSpPr>
          <p:spPr>
            <a:xfrm rot="540000">
              <a:off x="1055641" y="811237"/>
              <a:ext cx="1820707" cy="204292"/>
            </a:xfrm>
            <a:custGeom>
              <a:avLst/>
              <a:gdLst>
                <a:gd name="connsiteX0" fmla="*/ 0 w 2832100"/>
                <a:gd name="connsiteY0" fmla="*/ 349278 h 349278"/>
                <a:gd name="connsiteX1" fmla="*/ 1384300 w 2832100"/>
                <a:gd name="connsiteY1" fmla="*/ 28 h 349278"/>
                <a:gd name="connsiteX2" fmla="*/ 2832100 w 2832100"/>
                <a:gd name="connsiteY2" fmla="*/ 330228 h 34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2100" h="349278">
                  <a:moveTo>
                    <a:pt x="0" y="349278"/>
                  </a:moveTo>
                  <a:cubicBezTo>
                    <a:pt x="456141" y="176240"/>
                    <a:pt x="912283" y="3203"/>
                    <a:pt x="1384300" y="28"/>
                  </a:cubicBezTo>
                  <a:cubicBezTo>
                    <a:pt x="1856317" y="-3147"/>
                    <a:pt x="2589742" y="257203"/>
                    <a:pt x="2832100" y="330228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8847333-945B-6042-834A-070AEEC37918}"/>
                </a:ext>
              </a:extLst>
            </p:cNvPr>
            <p:cNvSpPr/>
            <p:nvPr/>
          </p:nvSpPr>
          <p:spPr>
            <a:xfrm>
              <a:off x="1004245" y="853450"/>
              <a:ext cx="101771" cy="101771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D7C4F3-AB8F-9146-B277-2F1F6AAFDD89}"/>
                </a:ext>
              </a:extLst>
            </p:cNvPr>
            <p:cNvSpPr/>
            <p:nvPr/>
          </p:nvSpPr>
          <p:spPr>
            <a:xfrm>
              <a:off x="2833968" y="1123930"/>
              <a:ext cx="101771" cy="101771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6BDBE4-5FDC-E843-AFE0-2627EA72B687}"/>
                </a:ext>
              </a:extLst>
            </p:cNvPr>
            <p:cNvSpPr/>
            <p:nvPr/>
          </p:nvSpPr>
          <p:spPr>
            <a:xfrm rot="21120000">
              <a:off x="1060355" y="3184071"/>
              <a:ext cx="1841878" cy="204292"/>
            </a:xfrm>
            <a:custGeom>
              <a:avLst/>
              <a:gdLst>
                <a:gd name="connsiteX0" fmla="*/ 0 w 2832100"/>
                <a:gd name="connsiteY0" fmla="*/ 349278 h 349278"/>
                <a:gd name="connsiteX1" fmla="*/ 1384300 w 2832100"/>
                <a:gd name="connsiteY1" fmla="*/ 28 h 349278"/>
                <a:gd name="connsiteX2" fmla="*/ 2832100 w 2832100"/>
                <a:gd name="connsiteY2" fmla="*/ 330228 h 34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2100" h="349278">
                  <a:moveTo>
                    <a:pt x="0" y="349278"/>
                  </a:moveTo>
                  <a:cubicBezTo>
                    <a:pt x="456141" y="176240"/>
                    <a:pt x="912283" y="3203"/>
                    <a:pt x="1384300" y="28"/>
                  </a:cubicBezTo>
                  <a:cubicBezTo>
                    <a:pt x="1856317" y="-3147"/>
                    <a:pt x="2589742" y="257203"/>
                    <a:pt x="2832100" y="33022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0EC88D7-A79E-DA40-A236-CD5509AA80B7}"/>
                </a:ext>
              </a:extLst>
            </p:cNvPr>
            <p:cNvSpPr/>
            <p:nvPr/>
          </p:nvSpPr>
          <p:spPr>
            <a:xfrm>
              <a:off x="1043239" y="3497211"/>
              <a:ext cx="101771" cy="10177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97649F-650C-E843-9F6F-F1B278612359}"/>
                </a:ext>
              </a:extLst>
            </p:cNvPr>
            <p:cNvSpPr/>
            <p:nvPr/>
          </p:nvSpPr>
          <p:spPr>
            <a:xfrm>
              <a:off x="2743208" y="1767503"/>
              <a:ext cx="101771" cy="101771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F6C6B64-F370-6342-926D-DEAD30EDBF8D}"/>
                </a:ext>
              </a:extLst>
            </p:cNvPr>
            <p:cNvSpPr/>
            <p:nvPr/>
          </p:nvSpPr>
          <p:spPr>
            <a:xfrm>
              <a:off x="2743208" y="1905125"/>
              <a:ext cx="101771" cy="101771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679D899-89D3-CD4D-9708-E88F62548276}"/>
                </a:ext>
              </a:extLst>
            </p:cNvPr>
            <p:cNvSpPr/>
            <p:nvPr/>
          </p:nvSpPr>
          <p:spPr>
            <a:xfrm>
              <a:off x="2743208" y="2030033"/>
              <a:ext cx="101771" cy="101771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8B1F4C-1D98-894B-9E11-EB6990293F40}"/>
                </a:ext>
              </a:extLst>
            </p:cNvPr>
            <p:cNvSpPr/>
            <p:nvPr/>
          </p:nvSpPr>
          <p:spPr>
            <a:xfrm rot="240000">
              <a:off x="945077" y="1884380"/>
              <a:ext cx="1832515" cy="108704"/>
            </a:xfrm>
            <a:custGeom>
              <a:avLst/>
              <a:gdLst>
                <a:gd name="connsiteX0" fmla="*/ 0 w 2832100"/>
                <a:gd name="connsiteY0" fmla="*/ 349278 h 349278"/>
                <a:gd name="connsiteX1" fmla="*/ 1384300 w 2832100"/>
                <a:gd name="connsiteY1" fmla="*/ 28 h 349278"/>
                <a:gd name="connsiteX2" fmla="*/ 2832100 w 2832100"/>
                <a:gd name="connsiteY2" fmla="*/ 330228 h 34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2100" h="349278">
                  <a:moveTo>
                    <a:pt x="0" y="349278"/>
                  </a:moveTo>
                  <a:cubicBezTo>
                    <a:pt x="456141" y="176240"/>
                    <a:pt x="912283" y="3203"/>
                    <a:pt x="1384300" y="28"/>
                  </a:cubicBezTo>
                  <a:cubicBezTo>
                    <a:pt x="1856317" y="-3147"/>
                    <a:pt x="2589742" y="257203"/>
                    <a:pt x="2832100" y="3302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C227B48-7D61-1F4C-9A4D-EC2DD511B103}"/>
                </a:ext>
              </a:extLst>
            </p:cNvPr>
            <p:cNvSpPr/>
            <p:nvPr/>
          </p:nvSpPr>
          <p:spPr>
            <a:xfrm rot="60000">
              <a:off x="957176" y="1776912"/>
              <a:ext cx="1791553" cy="151162"/>
            </a:xfrm>
            <a:custGeom>
              <a:avLst/>
              <a:gdLst>
                <a:gd name="connsiteX0" fmla="*/ 0 w 2832100"/>
                <a:gd name="connsiteY0" fmla="*/ 349278 h 349278"/>
                <a:gd name="connsiteX1" fmla="*/ 1384300 w 2832100"/>
                <a:gd name="connsiteY1" fmla="*/ 28 h 349278"/>
                <a:gd name="connsiteX2" fmla="*/ 2832100 w 2832100"/>
                <a:gd name="connsiteY2" fmla="*/ 330228 h 34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2100" h="349278">
                  <a:moveTo>
                    <a:pt x="0" y="349278"/>
                  </a:moveTo>
                  <a:cubicBezTo>
                    <a:pt x="456141" y="176240"/>
                    <a:pt x="912283" y="3203"/>
                    <a:pt x="1384300" y="28"/>
                  </a:cubicBezTo>
                  <a:cubicBezTo>
                    <a:pt x="1856317" y="-3147"/>
                    <a:pt x="2589742" y="257203"/>
                    <a:pt x="2832100" y="3302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4411F4E-3FE7-1845-82AD-196EE1A4ADE2}"/>
                </a:ext>
              </a:extLst>
            </p:cNvPr>
            <p:cNvSpPr/>
            <p:nvPr/>
          </p:nvSpPr>
          <p:spPr>
            <a:xfrm rot="21360000">
              <a:off x="931690" y="1628421"/>
              <a:ext cx="1816150" cy="234022"/>
            </a:xfrm>
            <a:custGeom>
              <a:avLst/>
              <a:gdLst>
                <a:gd name="connsiteX0" fmla="*/ 0 w 2832100"/>
                <a:gd name="connsiteY0" fmla="*/ 349278 h 349278"/>
                <a:gd name="connsiteX1" fmla="*/ 1384300 w 2832100"/>
                <a:gd name="connsiteY1" fmla="*/ 28 h 349278"/>
                <a:gd name="connsiteX2" fmla="*/ 2832100 w 2832100"/>
                <a:gd name="connsiteY2" fmla="*/ 330228 h 34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2100" h="349278">
                  <a:moveTo>
                    <a:pt x="0" y="349278"/>
                  </a:moveTo>
                  <a:cubicBezTo>
                    <a:pt x="456141" y="176240"/>
                    <a:pt x="912283" y="3203"/>
                    <a:pt x="1384300" y="28"/>
                  </a:cubicBezTo>
                  <a:cubicBezTo>
                    <a:pt x="1856317" y="-3147"/>
                    <a:pt x="2589742" y="257203"/>
                    <a:pt x="2832100" y="33022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49DFD9C-E2D5-1640-BF08-33FE52ABB5D7}"/>
                </a:ext>
              </a:extLst>
            </p:cNvPr>
            <p:cNvSpPr/>
            <p:nvPr/>
          </p:nvSpPr>
          <p:spPr>
            <a:xfrm>
              <a:off x="897640" y="1895468"/>
              <a:ext cx="101771" cy="101771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9F45A05-B038-A245-9C4A-A44DC4D2489C}"/>
                </a:ext>
              </a:extLst>
            </p:cNvPr>
            <p:cNvSpPr/>
            <p:nvPr/>
          </p:nvSpPr>
          <p:spPr>
            <a:xfrm rot="360000">
              <a:off x="902411" y="1139413"/>
              <a:ext cx="1820707" cy="204292"/>
            </a:xfrm>
            <a:custGeom>
              <a:avLst/>
              <a:gdLst>
                <a:gd name="connsiteX0" fmla="*/ 0 w 2832100"/>
                <a:gd name="connsiteY0" fmla="*/ 349278 h 349278"/>
                <a:gd name="connsiteX1" fmla="*/ 1384300 w 2832100"/>
                <a:gd name="connsiteY1" fmla="*/ 28 h 349278"/>
                <a:gd name="connsiteX2" fmla="*/ 2832100 w 2832100"/>
                <a:gd name="connsiteY2" fmla="*/ 330228 h 349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2100" h="349278">
                  <a:moveTo>
                    <a:pt x="0" y="349278"/>
                  </a:moveTo>
                  <a:cubicBezTo>
                    <a:pt x="456141" y="176240"/>
                    <a:pt x="912283" y="3203"/>
                    <a:pt x="1384300" y="28"/>
                  </a:cubicBezTo>
                  <a:cubicBezTo>
                    <a:pt x="1856317" y="-3147"/>
                    <a:pt x="2589742" y="257203"/>
                    <a:pt x="2832100" y="330228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259806-37CA-384F-A716-B06A2B25C90F}"/>
                </a:ext>
              </a:extLst>
            </p:cNvPr>
            <p:cNvSpPr/>
            <p:nvPr/>
          </p:nvSpPr>
          <p:spPr>
            <a:xfrm>
              <a:off x="851015" y="1181626"/>
              <a:ext cx="101771" cy="101771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B4F69A1-94C1-B141-AB19-7B0277042AD6}"/>
                </a:ext>
              </a:extLst>
            </p:cNvPr>
            <p:cNvSpPr/>
            <p:nvPr/>
          </p:nvSpPr>
          <p:spPr>
            <a:xfrm>
              <a:off x="2702733" y="1387924"/>
              <a:ext cx="101771" cy="101771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65A85D9-578D-5640-9285-55CCC4B85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478" y="1245216"/>
            <a:ext cx="2780616" cy="2565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92BA21-6C35-5349-B596-4699B6C0C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601" y="3104120"/>
            <a:ext cx="1190679" cy="2656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F9C452-C67A-1F43-9CA3-AC426EC66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011" y="3089422"/>
            <a:ext cx="1190679" cy="2656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8BC482-DBD1-FE42-8C83-96CB3FC10C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0173" y="4419026"/>
            <a:ext cx="1183255" cy="1204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8FCAA731-0A0A-9949-B1F6-5EAD51B3EC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ECC67C-B858-3346-A916-0106E295FA7B}"/>
              </a:ext>
            </a:extLst>
          </p:cNvPr>
          <p:cNvGrpSpPr/>
          <p:nvPr/>
        </p:nvGrpSpPr>
        <p:grpSpPr>
          <a:xfrm>
            <a:off x="7749206" y="3566319"/>
            <a:ext cx="538600" cy="2143150"/>
            <a:chOff x="10247892" y="5557019"/>
            <a:chExt cx="1132871" cy="45078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D08EDD3-DEF4-C544-95E6-DC48046E5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47892" y="5557019"/>
              <a:ext cx="1132871" cy="4507820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26702CF-F212-CD4F-BE45-6F09F18ADB41}"/>
                </a:ext>
              </a:extLst>
            </p:cNvPr>
            <p:cNvSpPr/>
            <p:nvPr/>
          </p:nvSpPr>
          <p:spPr>
            <a:xfrm>
              <a:off x="10534296" y="6449939"/>
              <a:ext cx="665373" cy="8678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5561E8C-D86C-1341-9884-3AD8B7A18C22}"/>
              </a:ext>
            </a:extLst>
          </p:cNvPr>
          <p:cNvGrpSpPr/>
          <p:nvPr/>
        </p:nvGrpSpPr>
        <p:grpSpPr>
          <a:xfrm>
            <a:off x="6867864" y="3335064"/>
            <a:ext cx="780192" cy="2358146"/>
            <a:chOff x="3397879" y="4959775"/>
            <a:chExt cx="1658624" cy="50132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E4FE39D-D3E4-D142-9B87-5B381B85C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b="59013"/>
            <a:stretch/>
          </p:blipFill>
          <p:spPr>
            <a:xfrm>
              <a:off x="3397879" y="4959775"/>
              <a:ext cx="1658624" cy="216121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846B11A-34E8-674F-990E-4D5AC11D0876}"/>
                </a:ext>
              </a:extLst>
            </p:cNvPr>
            <p:cNvSpPr txBox="1"/>
            <p:nvPr/>
          </p:nvSpPr>
          <p:spPr>
            <a:xfrm>
              <a:off x="3932583" y="7810930"/>
              <a:ext cx="805631" cy="140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3200" b="1" dirty="0"/>
                <a:t>?</a:t>
              </a:r>
              <a:endParaRPr lang="en-CH" sz="7200" b="1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F3F850C-91BD-F548-A78B-A643000C9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92"/>
            <a:stretch/>
          </p:blipFill>
          <p:spPr>
            <a:xfrm>
              <a:off x="3774813" y="7105491"/>
              <a:ext cx="1143723" cy="2867507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6F5B6C7-0070-6747-B85E-069FF11859D4}"/>
              </a:ext>
            </a:extLst>
          </p:cNvPr>
          <p:cNvGrpSpPr/>
          <p:nvPr/>
        </p:nvGrpSpPr>
        <p:grpSpPr>
          <a:xfrm>
            <a:off x="202069" y="3270757"/>
            <a:ext cx="2455050" cy="2159203"/>
            <a:chOff x="202069" y="3270757"/>
            <a:chExt cx="2455050" cy="215920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3C54CB2-FAEF-2D4F-B72B-13722CF06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54627" y="3270757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898732-786C-8944-87E0-8192B4916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13639" y="3292652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0C0615A-3726-B148-893D-180F8477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2486" y="3317840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2651E2B-1C5E-D246-B9A8-CA306414C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3234" y="3317840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18F8414-42C6-9C4E-9C8B-3DB3E890A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2069" y="3317840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B5DF06FB-2BFE-E146-8C7C-E1471CFC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00178" y="3730947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D8A0112-790D-604D-A91C-CD1117AF4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4492" y="3831753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FC7D159-E50B-0E45-92E8-2493CCF76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81747" y="3831753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5E4BC45-DEDB-904D-BCB5-C218603D1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78995" y="3853648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20E0A43-29B2-134B-9BD5-0150634E2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4047" y="3853648"/>
              <a:ext cx="456941" cy="1576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2" name="!!conclusion">
            <a:extLst>
              <a:ext uri="{FF2B5EF4-FFF2-40B4-BE49-F238E27FC236}">
                <a16:creationId xmlns:a16="http://schemas.microsoft.com/office/drawing/2014/main" id="{A7FF6739-EF06-CA42-AE68-A8DEB2A16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29" y="2419871"/>
            <a:ext cx="9144000" cy="870300"/>
          </a:xfrm>
        </p:spPr>
        <p:txBody>
          <a:bodyPr/>
          <a:lstStyle/>
          <a:p>
            <a:r>
              <a:rPr lang="en-CH" sz="3200" dirty="0"/>
              <a:t>Conclusion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480853-4698-B943-B173-1125B8B1A8EF}"/>
              </a:ext>
            </a:extLst>
          </p:cNvPr>
          <p:cNvGrpSpPr/>
          <p:nvPr/>
        </p:nvGrpSpPr>
        <p:grpSpPr>
          <a:xfrm>
            <a:off x="5685550" y="66178"/>
            <a:ext cx="3452558" cy="3701404"/>
            <a:chOff x="11456834" y="3973282"/>
            <a:chExt cx="5100129" cy="54677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EC96886-7AC0-734A-AD8B-30F4D03C1113}"/>
                </a:ext>
              </a:extLst>
            </p:cNvPr>
            <p:cNvSpPr/>
            <p:nvPr/>
          </p:nvSpPr>
          <p:spPr>
            <a:xfrm>
              <a:off x="11957852" y="4696456"/>
              <a:ext cx="4204273" cy="415301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050"/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E3A6623E-9299-2F49-A1A7-DE483FA3B85A}"/>
                </a:ext>
              </a:extLst>
            </p:cNvPr>
            <p:cNvSpPr/>
            <p:nvPr/>
          </p:nvSpPr>
          <p:spPr>
            <a:xfrm>
              <a:off x="12052607" y="4696517"/>
              <a:ext cx="4101559" cy="4101559"/>
            </a:xfrm>
            <a:prstGeom prst="arc">
              <a:avLst/>
            </a:prstGeom>
            <a:ln w="127000">
              <a:solidFill>
                <a:schemeClr val="bg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050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92B55C0C-2246-7D4E-8C02-D7009882398D}"/>
                </a:ext>
              </a:extLst>
            </p:cNvPr>
            <p:cNvSpPr/>
            <p:nvPr/>
          </p:nvSpPr>
          <p:spPr>
            <a:xfrm rot="5400000">
              <a:off x="12052607" y="4747909"/>
              <a:ext cx="4101559" cy="4101559"/>
            </a:xfrm>
            <a:prstGeom prst="arc">
              <a:avLst/>
            </a:prstGeom>
            <a:ln w="127000">
              <a:solidFill>
                <a:schemeClr val="bg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050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3F0FB44C-E553-4C41-B0B7-458796971555}"/>
                </a:ext>
              </a:extLst>
            </p:cNvPr>
            <p:cNvSpPr/>
            <p:nvPr/>
          </p:nvSpPr>
          <p:spPr>
            <a:xfrm rot="10800000">
              <a:off x="11976792" y="4747909"/>
              <a:ext cx="4101559" cy="4101559"/>
            </a:xfrm>
            <a:prstGeom prst="arc">
              <a:avLst/>
            </a:prstGeom>
            <a:ln w="127000">
              <a:solidFill>
                <a:schemeClr val="bg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050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3A8686E3-BACC-0842-AA4C-DC08144F1A58}"/>
                </a:ext>
              </a:extLst>
            </p:cNvPr>
            <p:cNvSpPr/>
            <p:nvPr/>
          </p:nvSpPr>
          <p:spPr>
            <a:xfrm rot="16200000">
              <a:off x="11967323" y="4696516"/>
              <a:ext cx="4101559" cy="4101559"/>
            </a:xfrm>
            <a:prstGeom prst="arc">
              <a:avLst/>
            </a:prstGeom>
            <a:ln w="127000">
              <a:solidFill>
                <a:schemeClr val="bg2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sz="1050"/>
            </a:p>
          </p:txBody>
        </p:sp>
        <p:sp>
          <p:nvSpPr>
            <p:cNvPr id="83" name="Title 1">
              <a:extLst>
                <a:ext uri="{FF2B5EF4-FFF2-40B4-BE49-F238E27FC236}">
                  <a16:creationId xmlns:a16="http://schemas.microsoft.com/office/drawing/2014/main" id="{AFEE1F5A-175D-5346-AC11-D28E7B10C7E6}"/>
                </a:ext>
              </a:extLst>
            </p:cNvPr>
            <p:cNvSpPr txBox="1">
              <a:spLocks/>
            </p:cNvSpPr>
            <p:nvPr/>
          </p:nvSpPr>
          <p:spPr>
            <a:xfrm rot="-3000000">
              <a:off x="13540528" y="6840280"/>
              <a:ext cx="3324856" cy="18765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>
              <a:prstTxWarp prst="textArchDown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800" b="0" dirty="0"/>
                <a:t>Posterior</a:t>
              </a:r>
            </a:p>
          </p:txBody>
        </p:sp>
        <p:sp>
          <p:nvSpPr>
            <p:cNvPr id="84" name="Title 1">
              <a:extLst>
                <a:ext uri="{FF2B5EF4-FFF2-40B4-BE49-F238E27FC236}">
                  <a16:creationId xmlns:a16="http://schemas.microsoft.com/office/drawing/2014/main" id="{2EE8CF42-9C9C-8F4A-B445-A878DD1FCF8D}"/>
                </a:ext>
              </a:extLst>
            </p:cNvPr>
            <p:cNvSpPr txBox="1">
              <a:spLocks/>
            </p:cNvSpPr>
            <p:nvPr/>
          </p:nvSpPr>
          <p:spPr>
            <a:xfrm rot="2220000">
              <a:off x="12865900" y="5209981"/>
              <a:ext cx="3324856" cy="21467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>
              <a:prstTxWarp prst="textArchUp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800" b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Uncertainty</a:t>
              </a:r>
              <a:endParaRPr lang="en-CH" sz="2800" b="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9A8E0A18-4EE1-9749-A742-97828117BC32}"/>
                </a:ext>
              </a:extLst>
            </p:cNvPr>
            <p:cNvSpPr txBox="1">
              <a:spLocks/>
            </p:cNvSpPr>
            <p:nvPr/>
          </p:nvSpPr>
          <p:spPr>
            <a:xfrm rot="2408234">
              <a:off x="13232107" y="4787192"/>
              <a:ext cx="3324856" cy="21467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>
              <a:prstTxWarp prst="textArchUp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800" b="0" dirty="0"/>
                <a:t>Correspondence</a:t>
              </a:r>
              <a:endParaRPr lang="en-CH" sz="2800" b="0" dirty="0"/>
            </a:p>
          </p:txBody>
        </p:sp>
        <p:sp>
          <p:nvSpPr>
            <p:cNvPr id="86" name="Title 1">
              <a:extLst>
                <a:ext uri="{FF2B5EF4-FFF2-40B4-BE49-F238E27FC236}">
                  <a16:creationId xmlns:a16="http://schemas.microsoft.com/office/drawing/2014/main" id="{E96DD9C7-A41B-824B-8AAE-2A611EDF81F0}"/>
                </a:ext>
              </a:extLst>
            </p:cNvPr>
            <p:cNvSpPr txBox="1">
              <a:spLocks/>
            </p:cNvSpPr>
            <p:nvPr/>
          </p:nvSpPr>
          <p:spPr>
            <a:xfrm rot="2400000">
              <a:off x="11456834" y="6936739"/>
              <a:ext cx="3324856" cy="187659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>
              <a:prstTxWarp prst="textArchDown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800" b="0" dirty="0"/>
                <a:t>Posterior Sample</a:t>
              </a:r>
            </a:p>
          </p:txBody>
        </p:sp>
        <p:sp>
          <p:nvSpPr>
            <p:cNvPr id="87" name="Title 1">
              <a:extLst>
                <a:ext uri="{FF2B5EF4-FFF2-40B4-BE49-F238E27FC236}">
                  <a16:creationId xmlns:a16="http://schemas.microsoft.com/office/drawing/2014/main" id="{095358BB-7E8E-6649-8874-B1A792E7F8C2}"/>
                </a:ext>
              </a:extLst>
            </p:cNvPr>
            <p:cNvSpPr txBox="1">
              <a:spLocks/>
            </p:cNvSpPr>
            <p:nvPr/>
          </p:nvSpPr>
          <p:spPr>
            <a:xfrm rot="-3000000">
              <a:off x="11404779" y="4914529"/>
              <a:ext cx="3324856" cy="20538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>
              <a:prstTxWarp prst="textArchUp">
                <a:avLst/>
              </a:prstTxWarp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800" b="0" dirty="0"/>
                <a:t>Accept/Reject</a:t>
              </a:r>
            </a:p>
          </p:txBody>
        </p:sp>
        <p:sp>
          <p:nvSpPr>
            <p:cNvPr id="88" name="Title 1">
              <a:extLst>
                <a:ext uri="{FF2B5EF4-FFF2-40B4-BE49-F238E27FC236}">
                  <a16:creationId xmlns:a16="http://schemas.microsoft.com/office/drawing/2014/main" id="{77C91B0D-B0F5-0445-8287-7DB982756778}"/>
                </a:ext>
              </a:extLst>
            </p:cNvPr>
            <p:cNvSpPr txBox="1">
              <a:spLocks/>
            </p:cNvSpPr>
            <p:nvPr/>
          </p:nvSpPr>
          <p:spPr>
            <a:xfrm>
              <a:off x="12331834" y="5364657"/>
              <a:ext cx="985573" cy="5330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2000" b="0" dirty="0"/>
                <a:t>/</a:t>
              </a:r>
              <a:endParaRPr lang="en-CH" sz="3200" b="0" dirty="0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4F6F293-2FDB-FE41-9B72-963544195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711283" y="7869762"/>
              <a:ext cx="368300" cy="317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EF290AB6-EB1D-E749-9ABF-FB9C42C29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399703" y="5472456"/>
              <a:ext cx="368300" cy="317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8E0FB2CA-1C30-4241-91CC-955FC9D359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19951" y="4685004"/>
              <a:ext cx="69668" cy="4176000"/>
            </a:xfrm>
            <a:prstGeom prst="straightConnector1">
              <a:avLst/>
            </a:prstGeom>
            <a:ln w="76200">
              <a:solidFill>
                <a:schemeClr val="bg2"/>
              </a:solidFill>
              <a:prstDash val="soli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4EF7AF3-03D3-A049-AD51-92D70000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931673" y="5434356"/>
              <a:ext cx="381000" cy="355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7287CA10-0587-2749-A22E-63C4EDC7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862834" y="3973282"/>
              <a:ext cx="419100" cy="355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6" name="Title 1">
              <a:extLst>
                <a:ext uri="{FF2B5EF4-FFF2-40B4-BE49-F238E27FC236}">
                  <a16:creationId xmlns:a16="http://schemas.microsoft.com/office/drawing/2014/main" id="{7226C2D2-2E37-F042-A85D-AD85C07CA6BD}"/>
                </a:ext>
              </a:extLst>
            </p:cNvPr>
            <p:cNvSpPr txBox="1">
              <a:spLocks/>
            </p:cNvSpPr>
            <p:nvPr/>
          </p:nvSpPr>
          <p:spPr>
            <a:xfrm>
              <a:off x="11957852" y="6543464"/>
              <a:ext cx="2074891" cy="4076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600" dirty="0"/>
                <a:t>P-GiNGR</a:t>
              </a:r>
            </a:p>
          </p:txBody>
        </p:sp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F375AC6D-40BD-EF47-8A02-77A5BD065A87}"/>
                </a:ext>
              </a:extLst>
            </p:cNvPr>
            <p:cNvSpPr txBox="1">
              <a:spLocks/>
            </p:cNvSpPr>
            <p:nvPr/>
          </p:nvSpPr>
          <p:spPr>
            <a:xfrm>
              <a:off x="14108558" y="6514445"/>
              <a:ext cx="2053567" cy="4076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600" dirty="0"/>
                <a:t>GiNGR</a:t>
              </a:r>
            </a:p>
          </p:txBody>
        </p:sp>
        <p:sp>
          <p:nvSpPr>
            <p:cNvPr id="98" name="Title 1">
              <a:extLst>
                <a:ext uri="{FF2B5EF4-FFF2-40B4-BE49-F238E27FC236}">
                  <a16:creationId xmlns:a16="http://schemas.microsoft.com/office/drawing/2014/main" id="{3196B374-B80E-F641-9B77-6C6F0347F08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2702359" y="6584597"/>
              <a:ext cx="2649009" cy="4456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0" tIns="0" rIns="0" bIns="0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Georgia"/>
                <a:buNone/>
                <a:defRPr sz="3600" b="1" i="0" u="none" strike="noStrike" cap="none">
                  <a:solidFill>
                    <a:schemeClr val="dk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CH" sz="1800" b="0" dirty="0"/>
                <a:t>Posterior mean</a:t>
              </a: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425407B-761A-F847-888B-F455BBA9530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46400" y="3214800"/>
            <a:ext cx="1184328" cy="120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083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402FC-A559-1A47-97AA-E30D3A2B4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18" y="997662"/>
            <a:ext cx="1776932" cy="413350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B96DD-0609-EC4A-9A27-CEF4E57E2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848" y="949247"/>
            <a:ext cx="1776932" cy="4133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4F3BB-8CFE-8C4E-89E8-3133F9907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17" y="952101"/>
            <a:ext cx="1776932" cy="4133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94B78-F96B-A74C-B89E-D12F11EA4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807" y="963488"/>
            <a:ext cx="1776932" cy="4133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BA4EA-2E02-D54A-9B00-386C2A524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839" y="889451"/>
            <a:ext cx="1776932" cy="4133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814E8-3792-F441-A958-14F4D05F0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494" y="899419"/>
            <a:ext cx="1776932" cy="41335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A7C74D-A1F9-8846-8695-DDC2356560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9561" y="928708"/>
            <a:ext cx="1776932" cy="4133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528BCC-AD5E-114D-815D-FC0CE77A2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434" y="937860"/>
            <a:ext cx="1776932" cy="4133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A84CC7-E16F-7747-92E8-3B94924F6F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1964" y="860978"/>
            <a:ext cx="1776932" cy="41335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E2EA6B-320F-A444-A33E-B1CA7C1E19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6223" y="980576"/>
            <a:ext cx="1776932" cy="41335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704DD6E-4997-2F45-9151-16ACEF0F51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14584" y="954942"/>
            <a:ext cx="1776933" cy="41335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28C73C-D095-7748-BBA0-6D5AE09017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1014" y="1021187"/>
            <a:ext cx="1776933" cy="41335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498493-16A6-5C47-AB64-F25E31517D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2015" y="952406"/>
            <a:ext cx="1776933" cy="41335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FDC0AB7-9A68-C849-9382-255ABB3697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4401" y="935826"/>
            <a:ext cx="1776933" cy="41335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9C7C15-8C91-0C4F-B667-9FC06CF9B7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22807" y="963488"/>
            <a:ext cx="1776933" cy="41335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BA8879-D98C-5843-BD3D-8301526402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6324" y="974879"/>
            <a:ext cx="1776933" cy="41335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B56DA-8B4F-4E4C-A326-23F789D6D2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16054" y="952101"/>
            <a:ext cx="1776933" cy="41335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2CC643-17F1-0D47-AEF4-BCDFE7F31C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2817" y="906537"/>
            <a:ext cx="1776933" cy="4133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CCC252B-A3E5-BE49-B35B-31411B439F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2807" y="963488"/>
            <a:ext cx="1776933" cy="41335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09AEB05-8622-1B46-9E63-4BBFA2871FE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03314" y="937859"/>
            <a:ext cx="1776933" cy="4133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ADEB1-C9BB-9644-8412-5F085EE4BF76}"/>
              </a:ext>
            </a:extLst>
          </p:cNvPr>
          <p:cNvSpPr txBox="1"/>
          <p:nvPr/>
        </p:nvSpPr>
        <p:spPr>
          <a:xfrm>
            <a:off x="9593451" y="-2409986"/>
            <a:ext cx="18473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41EDDB5-3846-CE45-A100-452C2FD49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900"/>
            <a:ext cx="9144000" cy="781400"/>
          </a:xfrm>
        </p:spPr>
        <p:txBody>
          <a:bodyPr/>
          <a:lstStyle/>
          <a:p>
            <a:pPr algn="l"/>
            <a:r>
              <a:rPr lang="en-CH" sz="2400" dirty="0"/>
              <a:t>  Point Distribution Model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1B5CEF-ABBD-6D46-8AF9-01FCF267861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32297" y="889331"/>
            <a:ext cx="1132871" cy="450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!!partial">
            <a:extLst>
              <a:ext uri="{FF2B5EF4-FFF2-40B4-BE49-F238E27FC236}">
                <a16:creationId xmlns:a16="http://schemas.microsoft.com/office/drawing/2014/main" id="{3037BC55-48FA-A14A-AC28-FCFB4146567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4372"/>
          <a:stretch/>
        </p:blipFill>
        <p:spPr>
          <a:xfrm>
            <a:off x="3722766" y="1385250"/>
            <a:ext cx="1658624" cy="2405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52B48-3E79-554B-80F0-8E496AFA0D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850CCE-EFDE-0646-A894-1E3DDD3443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60000" y="719883"/>
            <a:ext cx="2110345" cy="4500000"/>
          </a:xfrm>
          <a:prstGeom prst="rect">
            <a:avLst/>
          </a:prstGeom>
          <a:solidFill>
            <a:srgbClr val="A6D8D3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9F5D1-EE3F-C244-A8D5-442A2B74ABC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60000" y="720000"/>
            <a:ext cx="2110345" cy="45000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CD5199-ABBF-FA4F-B137-A73BF93118C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60000" y="720000"/>
            <a:ext cx="2110345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41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pointCorrespondence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22350"/>
            <a:ext cx="9144000" cy="870300"/>
          </a:xfrm>
        </p:spPr>
        <p:txBody>
          <a:bodyPr/>
          <a:lstStyle/>
          <a:p>
            <a:r>
              <a:rPr lang="en-CH" sz="4800" dirty="0"/>
              <a:t>Point Correspondence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BA14A-5738-F343-A836-7E55345EE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50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!!partialComplete">
            <a:extLst>
              <a:ext uri="{FF2B5EF4-FFF2-40B4-BE49-F238E27FC236}">
                <a16:creationId xmlns:a16="http://schemas.microsoft.com/office/drawing/2014/main" id="{F2CDCD19-C3E8-0A49-BFF1-C1F8F0218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92"/>
          <a:stretch/>
        </p:blipFill>
        <p:spPr>
          <a:xfrm>
            <a:off x="5778685" y="2600199"/>
            <a:ext cx="1143723" cy="2867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247D8-04F8-A64D-A6B8-84CEE8D42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600" y="442061"/>
            <a:ext cx="1658624" cy="5272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!!partial">
            <a:extLst>
              <a:ext uri="{FF2B5EF4-FFF2-40B4-BE49-F238E27FC236}">
                <a16:creationId xmlns:a16="http://schemas.microsoft.com/office/drawing/2014/main" id="{3CA37943-7B6B-A642-93D8-2458ED5120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9013"/>
          <a:stretch/>
        </p:blipFill>
        <p:spPr>
          <a:xfrm>
            <a:off x="5411700" y="442061"/>
            <a:ext cx="1658624" cy="2161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03C07A7F-1167-6541-807A-C9E50378A29E}"/>
              </a:ext>
            </a:extLst>
          </p:cNvPr>
          <p:cNvSpPr/>
          <p:nvPr/>
        </p:nvSpPr>
        <p:spPr>
          <a:xfrm rot="540000">
            <a:off x="3175473" y="583216"/>
            <a:ext cx="3220240" cy="361327"/>
          </a:xfrm>
          <a:custGeom>
            <a:avLst/>
            <a:gdLst>
              <a:gd name="connsiteX0" fmla="*/ 0 w 2832100"/>
              <a:gd name="connsiteY0" fmla="*/ 349278 h 349278"/>
              <a:gd name="connsiteX1" fmla="*/ 1384300 w 2832100"/>
              <a:gd name="connsiteY1" fmla="*/ 28 h 349278"/>
              <a:gd name="connsiteX2" fmla="*/ 2832100 w 2832100"/>
              <a:gd name="connsiteY2" fmla="*/ 330228 h 34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2100" h="349278">
                <a:moveTo>
                  <a:pt x="0" y="349278"/>
                </a:moveTo>
                <a:cubicBezTo>
                  <a:pt x="456141" y="176240"/>
                  <a:pt x="912283" y="3203"/>
                  <a:pt x="1384300" y="28"/>
                </a:cubicBezTo>
                <a:cubicBezTo>
                  <a:pt x="1856317" y="-3147"/>
                  <a:pt x="2589742" y="257203"/>
                  <a:pt x="2832100" y="330228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B6ABF8-A4A1-8F40-AD1D-12C79F355247}"/>
              </a:ext>
            </a:extLst>
          </p:cNvPr>
          <p:cNvSpPr/>
          <p:nvPr/>
        </p:nvSpPr>
        <p:spPr>
          <a:xfrm>
            <a:off x="3084570" y="657877"/>
            <a:ext cx="180000" cy="1800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7079BFB-3A09-1341-B1A7-8BEA55979581}"/>
              </a:ext>
            </a:extLst>
          </p:cNvPr>
          <p:cNvSpPr/>
          <p:nvPr/>
        </p:nvSpPr>
        <p:spPr>
          <a:xfrm>
            <a:off x="6320757" y="1136268"/>
            <a:ext cx="180000" cy="1800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C0015FC-02BD-C549-ABC0-50344FC68C29}"/>
              </a:ext>
            </a:extLst>
          </p:cNvPr>
          <p:cNvSpPr/>
          <p:nvPr/>
        </p:nvSpPr>
        <p:spPr>
          <a:xfrm rot="-480000">
            <a:off x="3183810" y="4779989"/>
            <a:ext cx="3257684" cy="361327"/>
          </a:xfrm>
          <a:custGeom>
            <a:avLst/>
            <a:gdLst>
              <a:gd name="connsiteX0" fmla="*/ 0 w 2832100"/>
              <a:gd name="connsiteY0" fmla="*/ 349278 h 349278"/>
              <a:gd name="connsiteX1" fmla="*/ 1384300 w 2832100"/>
              <a:gd name="connsiteY1" fmla="*/ 28 h 349278"/>
              <a:gd name="connsiteX2" fmla="*/ 2832100 w 2832100"/>
              <a:gd name="connsiteY2" fmla="*/ 330228 h 34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2100" h="349278">
                <a:moveTo>
                  <a:pt x="0" y="349278"/>
                </a:moveTo>
                <a:cubicBezTo>
                  <a:pt x="456141" y="176240"/>
                  <a:pt x="912283" y="3203"/>
                  <a:pt x="1384300" y="28"/>
                </a:cubicBezTo>
                <a:cubicBezTo>
                  <a:pt x="1856317" y="-3147"/>
                  <a:pt x="2589742" y="257203"/>
                  <a:pt x="2832100" y="330228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217E02-9E17-EE4A-BC9E-73378ABD4D98}"/>
              </a:ext>
            </a:extLst>
          </p:cNvPr>
          <p:cNvSpPr/>
          <p:nvPr/>
        </p:nvSpPr>
        <p:spPr>
          <a:xfrm>
            <a:off x="3153538" y="5333832"/>
            <a:ext cx="180000" cy="180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!!question">
            <a:extLst>
              <a:ext uri="{FF2B5EF4-FFF2-40B4-BE49-F238E27FC236}">
                <a16:creationId xmlns:a16="http://schemas.microsoft.com/office/drawing/2014/main" id="{4AF19C96-833F-944E-BAD1-5941BE62D959}"/>
              </a:ext>
            </a:extLst>
          </p:cNvPr>
          <p:cNvSpPr txBox="1"/>
          <p:nvPr/>
        </p:nvSpPr>
        <p:spPr>
          <a:xfrm>
            <a:off x="6777384" y="4165920"/>
            <a:ext cx="805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7200" b="1" dirty="0"/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744AF15-2969-D14A-B20B-C2F1AE6D221C}"/>
              </a:ext>
            </a:extLst>
          </p:cNvPr>
          <p:cNvSpPr/>
          <p:nvPr/>
        </p:nvSpPr>
        <p:spPr>
          <a:xfrm>
            <a:off x="6160232" y="2274540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9819AE-03F4-CE4B-ACF0-9C3BE0148440}"/>
              </a:ext>
            </a:extLst>
          </p:cNvPr>
          <p:cNvSpPr/>
          <p:nvPr/>
        </p:nvSpPr>
        <p:spPr>
          <a:xfrm>
            <a:off x="6160232" y="2517948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301809D-19EF-D34E-9A0A-5B79AC9E9602}"/>
              </a:ext>
            </a:extLst>
          </p:cNvPr>
          <p:cNvSpPr/>
          <p:nvPr/>
        </p:nvSpPr>
        <p:spPr>
          <a:xfrm>
            <a:off x="6160232" y="2738871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ED7F64C-F1EB-DC41-BDAA-7DAD5A1BA78E}"/>
              </a:ext>
            </a:extLst>
          </p:cNvPr>
          <p:cNvSpPr/>
          <p:nvPr/>
        </p:nvSpPr>
        <p:spPr>
          <a:xfrm rot="240000">
            <a:off x="2979920" y="2481257"/>
            <a:ext cx="3241125" cy="192262"/>
          </a:xfrm>
          <a:custGeom>
            <a:avLst/>
            <a:gdLst>
              <a:gd name="connsiteX0" fmla="*/ 0 w 2832100"/>
              <a:gd name="connsiteY0" fmla="*/ 349278 h 349278"/>
              <a:gd name="connsiteX1" fmla="*/ 1384300 w 2832100"/>
              <a:gd name="connsiteY1" fmla="*/ 28 h 349278"/>
              <a:gd name="connsiteX2" fmla="*/ 2832100 w 2832100"/>
              <a:gd name="connsiteY2" fmla="*/ 330228 h 34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2100" h="349278">
                <a:moveTo>
                  <a:pt x="0" y="349278"/>
                </a:moveTo>
                <a:cubicBezTo>
                  <a:pt x="456141" y="176240"/>
                  <a:pt x="912283" y="3203"/>
                  <a:pt x="1384300" y="28"/>
                </a:cubicBezTo>
                <a:cubicBezTo>
                  <a:pt x="1856317" y="-3147"/>
                  <a:pt x="2589742" y="257203"/>
                  <a:pt x="2832100" y="330228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0B81F94-D60B-1E40-A5D8-0EE3F72480BE}"/>
              </a:ext>
            </a:extLst>
          </p:cNvPr>
          <p:cNvSpPr/>
          <p:nvPr/>
        </p:nvSpPr>
        <p:spPr>
          <a:xfrm rot="60000">
            <a:off x="3001319" y="2291181"/>
            <a:ext cx="3168677" cy="267357"/>
          </a:xfrm>
          <a:custGeom>
            <a:avLst/>
            <a:gdLst>
              <a:gd name="connsiteX0" fmla="*/ 0 w 2832100"/>
              <a:gd name="connsiteY0" fmla="*/ 349278 h 349278"/>
              <a:gd name="connsiteX1" fmla="*/ 1384300 w 2832100"/>
              <a:gd name="connsiteY1" fmla="*/ 28 h 349278"/>
              <a:gd name="connsiteX2" fmla="*/ 2832100 w 2832100"/>
              <a:gd name="connsiteY2" fmla="*/ 330228 h 34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2100" h="349278">
                <a:moveTo>
                  <a:pt x="0" y="349278"/>
                </a:moveTo>
                <a:cubicBezTo>
                  <a:pt x="456141" y="176240"/>
                  <a:pt x="912283" y="3203"/>
                  <a:pt x="1384300" y="28"/>
                </a:cubicBezTo>
                <a:cubicBezTo>
                  <a:pt x="1856317" y="-3147"/>
                  <a:pt x="2589742" y="257203"/>
                  <a:pt x="2832100" y="330228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C6D11071-EE55-0942-A42A-7FDF4F0224F7}"/>
              </a:ext>
            </a:extLst>
          </p:cNvPr>
          <p:cNvSpPr/>
          <p:nvPr/>
        </p:nvSpPr>
        <p:spPr>
          <a:xfrm rot="-240000">
            <a:off x="2956243" y="2028549"/>
            <a:ext cx="3212181" cy="413909"/>
          </a:xfrm>
          <a:custGeom>
            <a:avLst/>
            <a:gdLst>
              <a:gd name="connsiteX0" fmla="*/ 0 w 2832100"/>
              <a:gd name="connsiteY0" fmla="*/ 349278 h 349278"/>
              <a:gd name="connsiteX1" fmla="*/ 1384300 w 2832100"/>
              <a:gd name="connsiteY1" fmla="*/ 28 h 349278"/>
              <a:gd name="connsiteX2" fmla="*/ 2832100 w 2832100"/>
              <a:gd name="connsiteY2" fmla="*/ 330228 h 34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2100" h="349278">
                <a:moveTo>
                  <a:pt x="0" y="349278"/>
                </a:moveTo>
                <a:cubicBezTo>
                  <a:pt x="456141" y="176240"/>
                  <a:pt x="912283" y="3203"/>
                  <a:pt x="1384300" y="28"/>
                </a:cubicBezTo>
                <a:cubicBezTo>
                  <a:pt x="1856317" y="-3147"/>
                  <a:pt x="2589742" y="257203"/>
                  <a:pt x="2832100" y="330228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6BF3768-E5F8-C24F-8CF6-A0B4B36DCBBF}"/>
              </a:ext>
            </a:extLst>
          </p:cNvPr>
          <p:cNvSpPr/>
          <p:nvPr/>
        </p:nvSpPr>
        <p:spPr>
          <a:xfrm>
            <a:off x="2896020" y="2500869"/>
            <a:ext cx="180000" cy="180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787812B-D5A9-FB42-B03A-71B4B9B07FB4}"/>
              </a:ext>
            </a:extLst>
          </p:cNvPr>
          <p:cNvSpPr/>
          <p:nvPr/>
        </p:nvSpPr>
        <p:spPr>
          <a:xfrm rot="360000">
            <a:off x="2904458" y="1163653"/>
            <a:ext cx="3220240" cy="361327"/>
          </a:xfrm>
          <a:custGeom>
            <a:avLst/>
            <a:gdLst>
              <a:gd name="connsiteX0" fmla="*/ 0 w 2832100"/>
              <a:gd name="connsiteY0" fmla="*/ 349278 h 349278"/>
              <a:gd name="connsiteX1" fmla="*/ 1384300 w 2832100"/>
              <a:gd name="connsiteY1" fmla="*/ 28 h 349278"/>
              <a:gd name="connsiteX2" fmla="*/ 2832100 w 2832100"/>
              <a:gd name="connsiteY2" fmla="*/ 330228 h 34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2100" h="349278">
                <a:moveTo>
                  <a:pt x="0" y="349278"/>
                </a:moveTo>
                <a:cubicBezTo>
                  <a:pt x="456141" y="176240"/>
                  <a:pt x="912283" y="3203"/>
                  <a:pt x="1384300" y="28"/>
                </a:cubicBezTo>
                <a:cubicBezTo>
                  <a:pt x="1856317" y="-3147"/>
                  <a:pt x="2589742" y="257203"/>
                  <a:pt x="2832100" y="330228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A00310-D871-3849-8FB6-F2B4FF22BCC6}"/>
              </a:ext>
            </a:extLst>
          </p:cNvPr>
          <p:cNvSpPr/>
          <p:nvPr/>
        </p:nvSpPr>
        <p:spPr>
          <a:xfrm>
            <a:off x="2813555" y="1238314"/>
            <a:ext cx="180000" cy="1800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989568E-4198-D24D-9CBF-C9BE0C7AE180}"/>
              </a:ext>
            </a:extLst>
          </p:cNvPr>
          <p:cNvSpPr/>
          <p:nvPr/>
        </p:nvSpPr>
        <p:spPr>
          <a:xfrm>
            <a:off x="6088644" y="1603187"/>
            <a:ext cx="180000" cy="180000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!!pointCorrespondence">
            <a:extLst>
              <a:ext uri="{FF2B5EF4-FFF2-40B4-BE49-F238E27FC236}">
                <a16:creationId xmlns:a16="http://schemas.microsoft.com/office/drawing/2014/main" id="{4B542691-228E-8148-B074-EF197E501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900"/>
            <a:ext cx="9144000" cy="781400"/>
          </a:xfrm>
        </p:spPr>
        <p:txBody>
          <a:bodyPr/>
          <a:lstStyle/>
          <a:p>
            <a:pPr algn="l"/>
            <a:r>
              <a:rPr lang="en-CH" sz="2400" dirty="0"/>
              <a:t>  Point Correspondence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FCED0-7D39-1D4D-8B42-48E59366A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85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24" grpId="0" animBg="1"/>
      <p:bldP spid="22" grpId="0" animBg="1"/>
      <p:bldP spid="20" grpId="0"/>
      <p:bldP spid="43" grpId="0" animBg="1"/>
      <p:bldP spid="44" grpId="0" animBg="1"/>
      <p:bldP spid="45" grpId="0" animBg="1"/>
      <p:bldP spid="41" grpId="0" animBg="1"/>
      <p:bldP spid="40" grpId="0" animBg="1"/>
      <p:bldP spid="39" grpId="0" animBg="1"/>
      <p:bldP spid="42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46C412-EC6C-6545-9B83-F8B736D06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104" y="757286"/>
            <a:ext cx="1132871" cy="450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!!partial">
            <a:extLst>
              <a:ext uri="{FF2B5EF4-FFF2-40B4-BE49-F238E27FC236}">
                <a16:creationId xmlns:a16="http://schemas.microsoft.com/office/drawing/2014/main" id="{3CA37943-7B6B-A642-93D8-2458ED5120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9013"/>
          <a:stretch/>
        </p:blipFill>
        <p:spPr>
          <a:xfrm>
            <a:off x="392090" y="160042"/>
            <a:ext cx="1658624" cy="2161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!!question">
            <a:extLst>
              <a:ext uri="{FF2B5EF4-FFF2-40B4-BE49-F238E27FC236}">
                <a16:creationId xmlns:a16="http://schemas.microsoft.com/office/drawing/2014/main" id="{4AF19C96-833F-944E-BAD1-5941BE62D959}"/>
              </a:ext>
            </a:extLst>
          </p:cNvPr>
          <p:cNvSpPr txBox="1"/>
          <p:nvPr/>
        </p:nvSpPr>
        <p:spPr>
          <a:xfrm>
            <a:off x="926795" y="3011196"/>
            <a:ext cx="805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7200" b="1" dirty="0"/>
              <a:t>?</a:t>
            </a:r>
          </a:p>
        </p:txBody>
      </p:sp>
      <p:sp>
        <p:nvSpPr>
          <p:cNvPr id="23" name="!!pointCorrespondence">
            <a:extLst>
              <a:ext uri="{FF2B5EF4-FFF2-40B4-BE49-F238E27FC236}">
                <a16:creationId xmlns:a16="http://schemas.microsoft.com/office/drawing/2014/main" id="{16497365-D29E-2A42-B536-557340872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900"/>
            <a:ext cx="9144000" cy="781400"/>
          </a:xfrm>
        </p:spPr>
        <p:txBody>
          <a:bodyPr/>
          <a:lstStyle/>
          <a:p>
            <a:pPr algn="l"/>
            <a:r>
              <a:rPr lang="en-CH" sz="2400" dirty="0"/>
              <a:t>  Point Correspondence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D52507-26AA-0442-AE2E-273524B09489}"/>
              </a:ext>
            </a:extLst>
          </p:cNvPr>
          <p:cNvSpPr/>
          <p:nvPr/>
        </p:nvSpPr>
        <p:spPr>
          <a:xfrm>
            <a:off x="7528508" y="1650206"/>
            <a:ext cx="665373" cy="8678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0" name="!!partialComplete">
            <a:extLst>
              <a:ext uri="{FF2B5EF4-FFF2-40B4-BE49-F238E27FC236}">
                <a16:creationId xmlns:a16="http://schemas.microsoft.com/office/drawing/2014/main" id="{04CD1103-14CD-2E4A-A93D-90525F73B4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992"/>
          <a:stretch/>
        </p:blipFill>
        <p:spPr>
          <a:xfrm>
            <a:off x="769025" y="2305758"/>
            <a:ext cx="1143723" cy="2867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887121-CE72-6347-A4B6-ECE521079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759" y="757286"/>
            <a:ext cx="1132871" cy="450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DB4AEB-1D50-CF41-AFAB-830131357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101" y="757286"/>
            <a:ext cx="1132871" cy="450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7CE95-7490-7C48-ACE8-9B744D2FE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143" y="757286"/>
            <a:ext cx="1132871" cy="450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32AB5-F86C-9F4F-8F2B-1F200AC4802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effectLst/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B08706-0A95-B242-8D94-F6F524534075}"/>
              </a:ext>
            </a:extLst>
          </p:cNvPr>
          <p:cNvSpPr/>
          <p:nvPr/>
        </p:nvSpPr>
        <p:spPr>
          <a:xfrm>
            <a:off x="7290943" y="757286"/>
            <a:ext cx="1005892" cy="1017726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725F26-1A36-7244-A6E6-649573D84420}"/>
              </a:ext>
            </a:extLst>
          </p:cNvPr>
          <p:cNvSpPr/>
          <p:nvPr/>
        </p:nvSpPr>
        <p:spPr>
          <a:xfrm>
            <a:off x="7290943" y="2301044"/>
            <a:ext cx="1005892" cy="265667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41734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4" grpId="0" animBg="1"/>
      <p:bldP spid="14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82779"/>
            <a:ext cx="9144000" cy="513731"/>
          </a:xfrm>
        </p:spPr>
        <p:txBody>
          <a:bodyPr/>
          <a:lstStyle/>
          <a:p>
            <a:r>
              <a:rPr lang="en-CH" sz="4400" dirty="0"/>
              <a:t>P-GiNGR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F18C2E-C9F4-0940-BBCA-01BB4286A458}"/>
              </a:ext>
            </a:extLst>
          </p:cNvPr>
          <p:cNvSpPr txBox="1">
            <a:spLocks/>
          </p:cNvSpPr>
          <p:nvPr/>
        </p:nvSpPr>
        <p:spPr>
          <a:xfrm>
            <a:off x="0" y="3743615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Probabilistic Joint Face-Skull Modelling for Facial Reconstruction</a:t>
            </a:r>
          </a:p>
          <a:p>
            <a:r>
              <a:rPr lang="en-CH" sz="1400" b="0" i="1" dirty="0"/>
              <a:t>[Madsen et al, CVPR18]</a:t>
            </a:r>
            <a:endParaRPr lang="en-CH" sz="1800" b="0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AA3FCD-4DBA-1247-9090-94AAEB46C6BB}"/>
              </a:ext>
            </a:extLst>
          </p:cNvPr>
          <p:cNvSpPr txBox="1">
            <a:spLocks/>
          </p:cNvSpPr>
          <p:nvPr/>
        </p:nvSpPr>
        <p:spPr>
          <a:xfrm>
            <a:off x="0" y="869048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A Closest Point Proposal for MCMC-Based Probabilistic Surface Registration</a:t>
            </a:r>
            <a:endParaRPr lang="en-CH" sz="1800" b="0" dirty="0"/>
          </a:p>
          <a:p>
            <a:r>
              <a:rPr lang="en-CH" sz="1400" b="0" i="1" dirty="0"/>
              <a:t>[Madsen et al, ECCV20]</a:t>
            </a:r>
            <a:endParaRPr lang="en-CH" sz="1800" b="0" i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172D41-BCC9-494B-907A-B9868C0E6841}"/>
              </a:ext>
            </a:extLst>
          </p:cNvPr>
          <p:cNvSpPr txBox="1">
            <a:spLocks/>
          </p:cNvSpPr>
          <p:nvPr/>
        </p:nvSpPr>
        <p:spPr>
          <a:xfrm>
            <a:off x="0" y="2053459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GiNGR: Generalized Iterative Non-Rigid Point Cloud and Surface Registration Using Gaussian Process Regression</a:t>
            </a:r>
          </a:p>
          <a:p>
            <a:r>
              <a:rPr lang="en-CH" sz="1400" b="0" i="1" dirty="0"/>
              <a:t>[Madsen et al, pre-print21]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20A2B6-D844-084C-97C5-864EBCA23C76}"/>
              </a:ext>
            </a:extLst>
          </p:cNvPr>
          <p:cNvSpPr txBox="1">
            <a:spLocks/>
          </p:cNvSpPr>
          <p:nvPr/>
        </p:nvSpPr>
        <p:spPr>
          <a:xfrm>
            <a:off x="0" y="4332221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Probabilistic Surface Reconstruction with Unknown Correspondence </a:t>
            </a:r>
          </a:p>
          <a:p>
            <a:r>
              <a:rPr lang="en-CH" sz="1400" b="0" i="1" dirty="0"/>
              <a:t>[Madsen et al, UNSURE19]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5420CE-C28B-E64D-A668-809A0C68AA32}"/>
              </a:ext>
            </a:extLst>
          </p:cNvPr>
          <p:cNvSpPr txBox="1">
            <a:spLocks/>
          </p:cNvSpPr>
          <p:nvPr/>
        </p:nvSpPr>
        <p:spPr>
          <a:xfrm>
            <a:off x="0" y="4920827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1800" dirty="0"/>
              <a:t>Learning Shape Priors from Pieces</a:t>
            </a:r>
          </a:p>
          <a:p>
            <a:r>
              <a:rPr lang="en-CH" sz="1400" b="0" i="1" dirty="0"/>
              <a:t>[Madsen et al, ShapeMI20]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054FBB-DB75-D44E-9B38-80123BBF109E}"/>
              </a:ext>
            </a:extLst>
          </p:cNvPr>
          <p:cNvSpPr txBox="1">
            <a:spLocks/>
          </p:cNvSpPr>
          <p:nvPr/>
        </p:nvSpPr>
        <p:spPr>
          <a:xfrm>
            <a:off x="0" y="88900"/>
            <a:ext cx="9144000" cy="7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  Contributions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090081-A89D-1D48-AF7F-FE9296B5FC70}"/>
              </a:ext>
            </a:extLst>
          </p:cNvPr>
          <p:cNvSpPr txBox="1">
            <a:spLocks/>
          </p:cNvSpPr>
          <p:nvPr/>
        </p:nvSpPr>
        <p:spPr>
          <a:xfrm>
            <a:off x="0" y="3155009"/>
            <a:ext cx="9144000" cy="51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  <a:defRPr sz="36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H" sz="3200" dirty="0"/>
              <a:t>Applications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0514543-38CF-8440-8D06-E3757B108E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9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6" grpId="1"/>
      <p:bldP spid="7" grpId="0"/>
      <p:bldP spid="7" grpId="1"/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GPMM">
            <a:extLst>
              <a:ext uri="{FF2B5EF4-FFF2-40B4-BE49-F238E27FC236}">
                <a16:creationId xmlns:a16="http://schemas.microsoft.com/office/drawing/2014/main" id="{06D2C6D5-9D84-FF4B-8DE6-74DD4EA66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22350"/>
            <a:ext cx="9144000" cy="870300"/>
          </a:xfrm>
        </p:spPr>
        <p:txBody>
          <a:bodyPr/>
          <a:lstStyle/>
          <a:p>
            <a:r>
              <a:rPr lang="en-CH" dirty="0"/>
              <a:t>Gaussian Process Morphable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CDB72-7F30-314E-B6C2-7A656E3E2E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62187"/>
      </p:ext>
    </p:extLst>
  </p:cSld>
  <p:clrMapOvr>
    <a:masterClrMapping/>
  </p:clrMapOvr>
</p:sld>
</file>

<file path=ppt/theme/theme1.xml><?xml version="1.0" encoding="utf-8"?>
<a:theme xmlns:a="http://schemas.openxmlformats.org/drawingml/2006/main" name="uni_basel_V02_en">
  <a:themeElements>
    <a:clrScheme name="Uni Basel">
      <a:dk1>
        <a:srgbClr val="000000"/>
      </a:dk1>
      <a:lt1>
        <a:srgbClr val="FFFFFF"/>
      </a:lt1>
      <a:dk2>
        <a:srgbClr val="006E6E"/>
      </a:dk2>
      <a:lt2>
        <a:srgbClr val="BEC3C8"/>
      </a:lt2>
      <a:accent1>
        <a:srgbClr val="A5D7D2"/>
      </a:accent1>
      <a:accent2>
        <a:srgbClr val="1EA5A5"/>
      </a:accent2>
      <a:accent3>
        <a:srgbClr val="2D373C"/>
      </a:accent3>
      <a:accent4>
        <a:srgbClr val="8C9196"/>
      </a:accent4>
      <a:accent5>
        <a:srgbClr val="D20537"/>
      </a:accent5>
      <a:accent6>
        <a:srgbClr val="EB829B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69469</TotalTime>
  <Words>433</Words>
  <Application>Microsoft Macintosh PowerPoint</Application>
  <PresentationFormat>On-screen Show (16:10)</PresentationFormat>
  <Paragraphs>201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Georgia</vt:lpstr>
      <vt:lpstr>uni_basel_V02_en</vt:lpstr>
      <vt:lpstr>A Probabilistic Surface Registration Framework with Applications to Partial Data Analysis</vt:lpstr>
      <vt:lpstr>PowerPoint Presentation</vt:lpstr>
      <vt:lpstr>PowerPoint Presentation</vt:lpstr>
      <vt:lpstr>  Point Distribution Model</vt:lpstr>
      <vt:lpstr>Point Correspondence</vt:lpstr>
      <vt:lpstr>  Point Correspondence </vt:lpstr>
      <vt:lpstr>  Point Correspondence </vt:lpstr>
      <vt:lpstr>P-GiNGR</vt:lpstr>
      <vt:lpstr>Gaussian Process Morphable Model</vt:lpstr>
      <vt:lpstr>  Gaussian Process Morphable Model</vt:lpstr>
      <vt:lpstr>Non-Rigid Registration</vt:lpstr>
      <vt:lpstr>  Non-Rigid Registration</vt:lpstr>
      <vt:lpstr>P-GiNGR</vt:lpstr>
      <vt:lpstr>P-GiNGR</vt:lpstr>
      <vt:lpstr>P-GiNGR</vt:lpstr>
      <vt:lpstr>Metropolis Hastings</vt:lpstr>
      <vt:lpstr>PowerPoint Presentation</vt:lpstr>
      <vt:lpstr>PowerPoint Presentation</vt:lpstr>
      <vt:lpstr>PowerPoint Presentation</vt:lpstr>
      <vt:lpstr>Gaussian</vt:lpstr>
      <vt:lpstr>PowerPoint Presentation</vt:lpstr>
      <vt:lpstr>GiNGR ICP</vt:lpstr>
      <vt:lpstr>Target</vt:lpstr>
      <vt:lpstr>P-GiNGR</vt:lpstr>
      <vt:lpstr>Applications</vt:lpstr>
      <vt:lpstr>Applications</vt:lpstr>
      <vt:lpstr>PowerPoint Presentation</vt:lpstr>
      <vt:lpstr>Unseen data</vt:lpstr>
      <vt:lpstr>Conclusion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Posterior estimation of partial shape  Lab-meeting</dc:title>
  <cp:lastModifiedBy>Dennis Madsen</cp:lastModifiedBy>
  <cp:revision>644</cp:revision>
  <cp:lastPrinted>2020-08-20T14:23:46Z</cp:lastPrinted>
  <dcterms:modified xsi:type="dcterms:W3CDTF">2021-08-18T13:17:20Z</dcterms:modified>
</cp:coreProperties>
</file>